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374" r:id="rId2"/>
    <p:sldId id="412" r:id="rId3"/>
    <p:sldId id="413" r:id="rId4"/>
    <p:sldId id="414" r:id="rId5"/>
    <p:sldId id="258" r:id="rId6"/>
    <p:sldId id="260" r:id="rId7"/>
    <p:sldId id="261" r:id="rId8"/>
    <p:sldId id="316" r:id="rId9"/>
    <p:sldId id="379" r:id="rId10"/>
    <p:sldId id="330" r:id="rId11"/>
    <p:sldId id="317" r:id="rId12"/>
    <p:sldId id="357" r:id="rId13"/>
    <p:sldId id="358" r:id="rId14"/>
    <p:sldId id="359" r:id="rId15"/>
    <p:sldId id="346" r:id="rId16"/>
    <p:sldId id="351" r:id="rId17"/>
    <p:sldId id="347" r:id="rId18"/>
    <p:sldId id="354" r:id="rId19"/>
    <p:sldId id="348" r:id="rId20"/>
    <p:sldId id="355" r:id="rId21"/>
    <p:sldId id="349" r:id="rId22"/>
    <p:sldId id="356" r:id="rId23"/>
    <p:sldId id="263" r:id="rId24"/>
    <p:sldId id="264" r:id="rId25"/>
    <p:sldId id="310" r:id="rId26"/>
    <p:sldId id="307" r:id="rId27"/>
    <p:sldId id="309" r:id="rId28"/>
    <p:sldId id="385" r:id="rId29"/>
    <p:sldId id="294" r:id="rId30"/>
    <p:sldId id="295" r:id="rId31"/>
    <p:sldId id="322" r:id="rId32"/>
    <p:sldId id="323" r:id="rId33"/>
    <p:sldId id="325" r:id="rId34"/>
    <p:sldId id="266" r:id="rId35"/>
    <p:sldId id="380" r:id="rId36"/>
    <p:sldId id="373" r:id="rId37"/>
    <p:sldId id="381" r:id="rId38"/>
    <p:sldId id="391" r:id="rId39"/>
    <p:sldId id="382" r:id="rId40"/>
    <p:sldId id="383" r:id="rId41"/>
    <p:sldId id="384" r:id="rId42"/>
    <p:sldId id="350" r:id="rId43"/>
    <p:sldId id="370" r:id="rId44"/>
    <p:sldId id="268" r:id="rId45"/>
    <p:sldId id="377" r:id="rId46"/>
    <p:sldId id="387" r:id="rId47"/>
    <p:sldId id="388" r:id="rId48"/>
    <p:sldId id="392" r:id="rId49"/>
    <p:sldId id="389" r:id="rId50"/>
    <p:sldId id="390" r:id="rId51"/>
    <p:sldId id="393" r:id="rId52"/>
    <p:sldId id="394" r:id="rId53"/>
    <p:sldId id="395" r:id="rId54"/>
    <p:sldId id="396" r:id="rId55"/>
    <p:sldId id="397" r:id="rId56"/>
    <p:sldId id="262" r:id="rId57"/>
    <p:sldId id="378" r:id="rId58"/>
    <p:sldId id="398" r:id="rId59"/>
    <p:sldId id="399" r:id="rId60"/>
    <p:sldId id="400" r:id="rId61"/>
    <p:sldId id="401" r:id="rId62"/>
    <p:sldId id="407" r:id="rId63"/>
    <p:sldId id="408" r:id="rId64"/>
    <p:sldId id="403" r:id="rId65"/>
    <p:sldId id="404" r:id="rId66"/>
    <p:sldId id="405" r:id="rId67"/>
    <p:sldId id="270" r:id="rId68"/>
    <p:sldId id="271" r:id="rId69"/>
    <p:sldId id="272" r:id="rId70"/>
    <p:sldId id="273" r:id="rId71"/>
    <p:sldId id="274" r:id="rId72"/>
    <p:sldId id="361" r:id="rId73"/>
    <p:sldId id="409" r:id="rId74"/>
    <p:sldId id="362" r:id="rId75"/>
    <p:sldId id="276" r:id="rId76"/>
    <p:sldId id="280" r:id="rId77"/>
    <p:sldId id="410" r:id="rId78"/>
    <p:sldId id="406" r:id="rId79"/>
    <p:sldId id="411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616"/>
    <a:srgbClr val="ED7D33"/>
    <a:srgbClr val="4372C3"/>
    <a:srgbClr val="F0EADB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95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F826A5-EEA2-490D-8B1D-7B6706F1011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3E3DA3-9BAE-41AE-B4C7-4F0F9A080E0C}">
      <dgm:prSet custT="1"/>
      <dgm:spPr/>
      <dgm:t>
        <a:bodyPr/>
        <a:lstStyle/>
        <a:p>
          <a:pPr rtl="0"/>
          <a:r>
            <a:rPr lang="en-US" sz="2000" dirty="0"/>
            <a:t>Atomicity</a:t>
          </a:r>
        </a:p>
      </dgm:t>
    </dgm:pt>
    <dgm:pt modelId="{A195E9E3-1C58-4986-9DCC-CDCAC78596FA}" type="parTrans" cxnId="{A843BBB0-D10F-4ED6-A64E-278BFB8CC2A1}">
      <dgm:prSet/>
      <dgm:spPr/>
      <dgm:t>
        <a:bodyPr/>
        <a:lstStyle/>
        <a:p>
          <a:endParaRPr lang="en-US"/>
        </a:p>
      </dgm:t>
    </dgm:pt>
    <dgm:pt modelId="{3DA4C7ED-1D38-4783-A533-C8C0F3EFCAAD}" type="sibTrans" cxnId="{A843BBB0-D10F-4ED6-A64E-278BFB8CC2A1}">
      <dgm:prSet/>
      <dgm:spPr/>
      <dgm:t>
        <a:bodyPr/>
        <a:lstStyle/>
        <a:p>
          <a:endParaRPr lang="en-US"/>
        </a:p>
      </dgm:t>
    </dgm:pt>
    <dgm:pt modelId="{C72F853E-E77A-4346-B718-6CF51DCCC7CD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800" dirty="0"/>
            <a:t>All operations of a transaction must be completed</a:t>
          </a:r>
        </a:p>
      </dgm:t>
    </dgm:pt>
    <dgm:pt modelId="{DB5DD1AF-2245-44F8-AD4E-A5E6B533EC99}" type="parTrans" cxnId="{4EAD9163-00E0-4B6A-B3E3-BEC5E9624A12}">
      <dgm:prSet/>
      <dgm:spPr/>
      <dgm:t>
        <a:bodyPr/>
        <a:lstStyle/>
        <a:p>
          <a:endParaRPr lang="en-US"/>
        </a:p>
      </dgm:t>
    </dgm:pt>
    <dgm:pt modelId="{9D5A7889-A35C-4B37-8BB5-17733D511043}" type="sibTrans" cxnId="{4EAD9163-00E0-4B6A-B3E3-BEC5E9624A12}">
      <dgm:prSet/>
      <dgm:spPr/>
      <dgm:t>
        <a:bodyPr/>
        <a:lstStyle/>
        <a:p>
          <a:endParaRPr lang="en-US"/>
        </a:p>
      </dgm:t>
    </dgm:pt>
    <dgm:pt modelId="{8E184D0D-2ECA-4D48-9882-2F04E944B18A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600" dirty="0"/>
            <a:t>If not, the transaction is aborted</a:t>
          </a:r>
        </a:p>
      </dgm:t>
    </dgm:pt>
    <dgm:pt modelId="{49EBFEB9-D1CA-43FA-AEFC-988281BE4E67}" type="parTrans" cxnId="{B8291E24-18F8-4118-A922-BF7E36F56D79}">
      <dgm:prSet/>
      <dgm:spPr/>
      <dgm:t>
        <a:bodyPr/>
        <a:lstStyle/>
        <a:p>
          <a:endParaRPr lang="en-US"/>
        </a:p>
      </dgm:t>
    </dgm:pt>
    <dgm:pt modelId="{C07F52F3-480A-4C93-89D3-391C80D66240}" type="sibTrans" cxnId="{B8291E24-18F8-4118-A922-BF7E36F56D79}">
      <dgm:prSet/>
      <dgm:spPr/>
      <dgm:t>
        <a:bodyPr/>
        <a:lstStyle/>
        <a:p>
          <a:endParaRPr lang="en-US"/>
        </a:p>
      </dgm:t>
    </dgm:pt>
    <dgm:pt modelId="{0B6F9345-2CFF-4EBB-96FD-DB9ED03E17F8}">
      <dgm:prSet custT="1"/>
      <dgm:spPr/>
      <dgm:t>
        <a:bodyPr/>
        <a:lstStyle/>
        <a:p>
          <a:pPr rtl="0"/>
          <a:r>
            <a:rPr lang="en-US" sz="2000" dirty="0"/>
            <a:t>Consistency </a:t>
          </a:r>
        </a:p>
      </dgm:t>
    </dgm:pt>
    <dgm:pt modelId="{BF8F5D3D-267F-4567-825C-A5F55D3B9766}" type="parTrans" cxnId="{00B93222-EB15-482E-95B6-1291C170E80C}">
      <dgm:prSet/>
      <dgm:spPr/>
      <dgm:t>
        <a:bodyPr/>
        <a:lstStyle/>
        <a:p>
          <a:endParaRPr lang="en-US"/>
        </a:p>
      </dgm:t>
    </dgm:pt>
    <dgm:pt modelId="{E21668FC-1939-412E-A40A-88B6EC67E553}" type="sibTrans" cxnId="{00B93222-EB15-482E-95B6-1291C170E80C}">
      <dgm:prSet/>
      <dgm:spPr/>
      <dgm:t>
        <a:bodyPr/>
        <a:lstStyle/>
        <a:p>
          <a:endParaRPr lang="en-US"/>
        </a:p>
      </dgm:t>
    </dgm:pt>
    <dgm:pt modelId="{DE9C4CF4-C0DD-46DE-8BDC-B7E3016F7CC6}">
      <dgm:prSet custT="1"/>
      <dgm:spPr/>
      <dgm:t>
        <a:bodyPr/>
        <a:lstStyle/>
        <a:p>
          <a:pPr rtl="0"/>
          <a:r>
            <a:rPr lang="en-US" sz="1800" dirty="0"/>
            <a:t>Follows the predefined rules of the database</a:t>
          </a:r>
        </a:p>
      </dgm:t>
    </dgm:pt>
    <dgm:pt modelId="{950C128E-ADBA-4DF6-A3BF-E47E0AE0B2A9}" type="parTrans" cxnId="{4C86E65E-A0F5-45A3-8667-B703462B578B}">
      <dgm:prSet/>
      <dgm:spPr/>
      <dgm:t>
        <a:bodyPr/>
        <a:lstStyle/>
        <a:p>
          <a:endParaRPr lang="en-US"/>
        </a:p>
      </dgm:t>
    </dgm:pt>
    <dgm:pt modelId="{A372F7A3-35C5-4445-9927-0239F4AD4BC4}" type="sibTrans" cxnId="{4C86E65E-A0F5-45A3-8667-B703462B578B}">
      <dgm:prSet/>
      <dgm:spPr/>
      <dgm:t>
        <a:bodyPr/>
        <a:lstStyle/>
        <a:p>
          <a:endParaRPr lang="en-US"/>
        </a:p>
      </dgm:t>
    </dgm:pt>
    <dgm:pt modelId="{BE3BC779-317F-455D-B663-F789F2572A1C}">
      <dgm:prSet custT="1"/>
      <dgm:spPr/>
      <dgm:t>
        <a:bodyPr/>
        <a:lstStyle/>
        <a:p>
          <a:pPr rtl="0"/>
          <a:r>
            <a:rPr lang="en-US" sz="2000" dirty="0"/>
            <a:t>Isolation </a:t>
          </a:r>
        </a:p>
      </dgm:t>
    </dgm:pt>
    <dgm:pt modelId="{658BA9EE-2F41-4E94-B550-79ACEBC8513B}" type="parTrans" cxnId="{B2901BB2-4FC9-4854-9F82-8149E9B58FCE}">
      <dgm:prSet/>
      <dgm:spPr/>
      <dgm:t>
        <a:bodyPr/>
        <a:lstStyle/>
        <a:p>
          <a:endParaRPr lang="en-US"/>
        </a:p>
      </dgm:t>
    </dgm:pt>
    <dgm:pt modelId="{A6FF3F9E-C0C6-4C4B-91FB-A5C630F58C68}" type="sibTrans" cxnId="{B2901BB2-4FC9-4854-9F82-8149E9B58FCE}">
      <dgm:prSet/>
      <dgm:spPr/>
      <dgm:t>
        <a:bodyPr/>
        <a:lstStyle/>
        <a:p>
          <a:endParaRPr lang="en-US"/>
        </a:p>
      </dgm:t>
    </dgm:pt>
    <dgm:pt modelId="{7F567D76-8D7C-4924-B3F7-B3D7E5BD686E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800" dirty="0"/>
            <a:t>Data used during transaction cannot be used by second transaction until the first is completed</a:t>
          </a:r>
        </a:p>
      </dgm:t>
    </dgm:pt>
    <dgm:pt modelId="{6A9CE3D9-169E-428E-8282-9C9C715AAB10}" type="parTrans" cxnId="{C7AE7BF5-21AA-4A1E-B9ED-977909D572E8}">
      <dgm:prSet/>
      <dgm:spPr/>
      <dgm:t>
        <a:bodyPr/>
        <a:lstStyle/>
        <a:p>
          <a:endParaRPr lang="en-US"/>
        </a:p>
      </dgm:t>
    </dgm:pt>
    <dgm:pt modelId="{CA752BEE-2B04-4DCE-AF01-1CDA56FC59EC}" type="sibTrans" cxnId="{C7AE7BF5-21AA-4A1E-B9ED-977909D572E8}">
      <dgm:prSet/>
      <dgm:spPr/>
      <dgm:t>
        <a:bodyPr/>
        <a:lstStyle/>
        <a:p>
          <a:endParaRPr lang="en-US"/>
        </a:p>
      </dgm:t>
    </dgm:pt>
    <dgm:pt modelId="{77BB7268-D0DD-4F0A-B332-52044C7E2711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2000" dirty="0"/>
            <a:t>Durability </a:t>
          </a:r>
        </a:p>
      </dgm:t>
    </dgm:pt>
    <dgm:pt modelId="{63F4C6A4-1C52-4931-A29E-9A9FDE094196}" type="parTrans" cxnId="{42B20CC6-2D54-4CAC-A1A2-9F6959657A31}">
      <dgm:prSet/>
      <dgm:spPr/>
      <dgm:t>
        <a:bodyPr/>
        <a:lstStyle/>
        <a:p>
          <a:endParaRPr lang="en-US"/>
        </a:p>
      </dgm:t>
    </dgm:pt>
    <dgm:pt modelId="{388A7A5B-3D84-4F05-A9C5-FE04AA6E6D8B}" type="sibTrans" cxnId="{42B20CC6-2D54-4CAC-A1A2-9F6959657A31}">
      <dgm:prSet/>
      <dgm:spPr/>
      <dgm:t>
        <a:bodyPr/>
        <a:lstStyle/>
        <a:p>
          <a:endParaRPr lang="en-US"/>
        </a:p>
      </dgm:t>
    </dgm:pt>
    <dgm:pt modelId="{FB4D3C35-4597-4A22-85A1-EEBE057BF5BC}">
      <dgm:prSet custT="1"/>
      <dgm:spPr/>
      <dgm:t>
        <a:bodyPr/>
        <a:lstStyle/>
        <a:p>
          <a:pPr rtl="0"/>
          <a:r>
            <a:rPr lang="en-US" sz="1800" dirty="0"/>
            <a:t>Ensures that once transactions are committed, they cannot be undone or lost</a:t>
          </a:r>
        </a:p>
      </dgm:t>
    </dgm:pt>
    <dgm:pt modelId="{4AF2B1B9-E8F5-4D4F-B796-39B547BEAB13}" type="parTrans" cxnId="{BA23B7D8-3D17-469F-984E-8C918FC6EABB}">
      <dgm:prSet/>
      <dgm:spPr/>
      <dgm:t>
        <a:bodyPr/>
        <a:lstStyle/>
        <a:p>
          <a:endParaRPr lang="en-US"/>
        </a:p>
      </dgm:t>
    </dgm:pt>
    <dgm:pt modelId="{0C80DB75-AB69-4CDD-AF1A-3E6445A90293}" type="sibTrans" cxnId="{BA23B7D8-3D17-469F-984E-8C918FC6EABB}">
      <dgm:prSet/>
      <dgm:spPr/>
      <dgm:t>
        <a:bodyPr/>
        <a:lstStyle/>
        <a:p>
          <a:endParaRPr lang="en-US"/>
        </a:p>
      </dgm:t>
    </dgm:pt>
    <dgm:pt modelId="{0FD33510-4083-4C06-96D3-7594A390F50E}">
      <dgm:prSet custT="1"/>
      <dgm:spPr/>
      <dgm:t>
        <a:bodyPr/>
        <a:lstStyle/>
        <a:p>
          <a:pPr rtl="0"/>
          <a:r>
            <a:rPr lang="en-US" sz="2000" dirty="0"/>
            <a:t>Serializability</a:t>
          </a:r>
        </a:p>
      </dgm:t>
    </dgm:pt>
    <dgm:pt modelId="{24C74601-621A-4645-8528-FBDEA87182CC}" type="parTrans" cxnId="{838B7C0A-0EBF-414A-B748-DD3F12EB76F3}">
      <dgm:prSet/>
      <dgm:spPr/>
      <dgm:t>
        <a:bodyPr/>
        <a:lstStyle/>
        <a:p>
          <a:endParaRPr lang="en-US"/>
        </a:p>
      </dgm:t>
    </dgm:pt>
    <dgm:pt modelId="{7E7DCC3F-4A99-4E26-96BB-CD99F5FE1B57}" type="sibTrans" cxnId="{838B7C0A-0EBF-414A-B748-DD3F12EB76F3}">
      <dgm:prSet/>
      <dgm:spPr/>
      <dgm:t>
        <a:bodyPr/>
        <a:lstStyle/>
        <a:p>
          <a:endParaRPr lang="en-US"/>
        </a:p>
      </dgm:t>
    </dgm:pt>
    <dgm:pt modelId="{A8CEDD60-F9A6-40B0-8138-CF5CDD694345}">
      <dgm:prSet custT="1"/>
      <dgm:spPr/>
      <dgm:t>
        <a:bodyPr/>
        <a:lstStyle/>
        <a:p>
          <a:pPr rtl="0"/>
          <a:r>
            <a:rPr lang="en-US" sz="1800" dirty="0"/>
            <a:t>Ensures that the schedule for the concurrent execution of several transactions should yield consistent results</a:t>
          </a:r>
        </a:p>
      </dgm:t>
    </dgm:pt>
    <dgm:pt modelId="{DB85B25D-ECAC-428D-A282-86262B2B477F}" type="parTrans" cxnId="{469CF3BA-2EFA-4F56-A6C7-9321685D5FCC}">
      <dgm:prSet/>
      <dgm:spPr/>
      <dgm:t>
        <a:bodyPr/>
        <a:lstStyle/>
        <a:p>
          <a:endParaRPr lang="en-US"/>
        </a:p>
      </dgm:t>
    </dgm:pt>
    <dgm:pt modelId="{AF346FA8-CB1E-4C81-8641-6D715AAA5B74}" type="sibTrans" cxnId="{469CF3BA-2EFA-4F56-A6C7-9321685D5FCC}">
      <dgm:prSet/>
      <dgm:spPr/>
      <dgm:t>
        <a:bodyPr/>
        <a:lstStyle/>
        <a:p>
          <a:endParaRPr lang="en-US"/>
        </a:p>
      </dgm:t>
    </dgm:pt>
    <dgm:pt modelId="{ED623C59-181E-4DBA-A319-7DABD3B009E7}" type="pres">
      <dgm:prSet presAssocID="{53F826A5-EEA2-490D-8B1D-7B6706F10112}" presName="linear" presStyleCnt="0">
        <dgm:presLayoutVars>
          <dgm:dir/>
          <dgm:animLvl val="lvl"/>
          <dgm:resizeHandles val="exact"/>
        </dgm:presLayoutVars>
      </dgm:prSet>
      <dgm:spPr/>
    </dgm:pt>
    <dgm:pt modelId="{28DE76F3-89D6-4991-9381-6CF1C3505D14}" type="pres">
      <dgm:prSet presAssocID="{A13E3DA3-9BAE-41AE-B4C7-4F0F9A080E0C}" presName="parentLin" presStyleCnt="0"/>
      <dgm:spPr/>
    </dgm:pt>
    <dgm:pt modelId="{CCE73A67-2E7E-4590-A73B-2ED35CA2FB89}" type="pres">
      <dgm:prSet presAssocID="{A13E3DA3-9BAE-41AE-B4C7-4F0F9A080E0C}" presName="parentLeftMargin" presStyleLbl="node1" presStyleIdx="0" presStyleCnt="5"/>
      <dgm:spPr/>
    </dgm:pt>
    <dgm:pt modelId="{C70F1A27-3C8C-4673-A7C6-22ECDD0D3ACB}" type="pres">
      <dgm:prSet presAssocID="{A13E3DA3-9BAE-41AE-B4C7-4F0F9A080E0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596868C-36AE-4BA4-925C-229FB34D4DF9}" type="pres">
      <dgm:prSet presAssocID="{A13E3DA3-9BAE-41AE-B4C7-4F0F9A080E0C}" presName="negativeSpace" presStyleCnt="0"/>
      <dgm:spPr/>
    </dgm:pt>
    <dgm:pt modelId="{95F585B3-1197-43E4-9B44-DD7B242C8BA6}" type="pres">
      <dgm:prSet presAssocID="{A13E3DA3-9BAE-41AE-B4C7-4F0F9A080E0C}" presName="childText" presStyleLbl="conFgAcc1" presStyleIdx="0" presStyleCnt="5">
        <dgm:presLayoutVars>
          <dgm:bulletEnabled val="1"/>
        </dgm:presLayoutVars>
      </dgm:prSet>
      <dgm:spPr/>
    </dgm:pt>
    <dgm:pt modelId="{865F5CA5-BB08-4A94-9E66-AC3598228824}" type="pres">
      <dgm:prSet presAssocID="{3DA4C7ED-1D38-4783-A533-C8C0F3EFCAAD}" presName="spaceBetweenRectangles" presStyleCnt="0"/>
      <dgm:spPr/>
    </dgm:pt>
    <dgm:pt modelId="{BB0A449E-5D04-42EA-831D-36A948832A8A}" type="pres">
      <dgm:prSet presAssocID="{0B6F9345-2CFF-4EBB-96FD-DB9ED03E17F8}" presName="parentLin" presStyleCnt="0"/>
      <dgm:spPr/>
    </dgm:pt>
    <dgm:pt modelId="{10B32F4F-9842-47FF-AD27-6BDABCF24879}" type="pres">
      <dgm:prSet presAssocID="{0B6F9345-2CFF-4EBB-96FD-DB9ED03E17F8}" presName="parentLeftMargin" presStyleLbl="node1" presStyleIdx="0" presStyleCnt="5"/>
      <dgm:spPr/>
    </dgm:pt>
    <dgm:pt modelId="{908539D2-CC53-4420-8789-FB73AE0B6551}" type="pres">
      <dgm:prSet presAssocID="{0B6F9345-2CFF-4EBB-96FD-DB9ED03E17F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DF269DD-5897-470F-A2EB-F5CDB275267F}" type="pres">
      <dgm:prSet presAssocID="{0B6F9345-2CFF-4EBB-96FD-DB9ED03E17F8}" presName="negativeSpace" presStyleCnt="0"/>
      <dgm:spPr/>
    </dgm:pt>
    <dgm:pt modelId="{695C7CE0-7972-4246-A839-5301853835B3}" type="pres">
      <dgm:prSet presAssocID="{0B6F9345-2CFF-4EBB-96FD-DB9ED03E17F8}" presName="childText" presStyleLbl="conFgAcc1" presStyleIdx="1" presStyleCnt="5">
        <dgm:presLayoutVars>
          <dgm:bulletEnabled val="1"/>
        </dgm:presLayoutVars>
      </dgm:prSet>
      <dgm:spPr/>
    </dgm:pt>
    <dgm:pt modelId="{3794B91E-2305-4A6C-B380-A62D2EE4CF7D}" type="pres">
      <dgm:prSet presAssocID="{E21668FC-1939-412E-A40A-88B6EC67E553}" presName="spaceBetweenRectangles" presStyleCnt="0"/>
      <dgm:spPr/>
    </dgm:pt>
    <dgm:pt modelId="{7D88DBA5-851A-40A5-B380-465DADC543B9}" type="pres">
      <dgm:prSet presAssocID="{BE3BC779-317F-455D-B663-F789F2572A1C}" presName="parentLin" presStyleCnt="0"/>
      <dgm:spPr/>
    </dgm:pt>
    <dgm:pt modelId="{65839C47-5816-4891-84D2-86DB779BA867}" type="pres">
      <dgm:prSet presAssocID="{BE3BC779-317F-455D-B663-F789F2572A1C}" presName="parentLeftMargin" presStyleLbl="node1" presStyleIdx="1" presStyleCnt="5"/>
      <dgm:spPr/>
    </dgm:pt>
    <dgm:pt modelId="{6F3C2B79-7BCB-4E1B-B754-83D95BAABCBA}" type="pres">
      <dgm:prSet presAssocID="{BE3BC779-317F-455D-B663-F789F2572A1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40287C2-F9AA-469F-99B8-6201DB980488}" type="pres">
      <dgm:prSet presAssocID="{BE3BC779-317F-455D-B663-F789F2572A1C}" presName="negativeSpace" presStyleCnt="0"/>
      <dgm:spPr/>
    </dgm:pt>
    <dgm:pt modelId="{D3F11113-323F-4B3C-913B-6F67374D8E6D}" type="pres">
      <dgm:prSet presAssocID="{BE3BC779-317F-455D-B663-F789F2572A1C}" presName="childText" presStyleLbl="conFgAcc1" presStyleIdx="2" presStyleCnt="5">
        <dgm:presLayoutVars>
          <dgm:bulletEnabled val="1"/>
        </dgm:presLayoutVars>
      </dgm:prSet>
      <dgm:spPr/>
    </dgm:pt>
    <dgm:pt modelId="{16B36F29-CACC-4162-9363-CCBC2C1272D4}" type="pres">
      <dgm:prSet presAssocID="{A6FF3F9E-C0C6-4C4B-91FB-A5C630F58C68}" presName="spaceBetweenRectangles" presStyleCnt="0"/>
      <dgm:spPr/>
    </dgm:pt>
    <dgm:pt modelId="{843251E2-032A-49C5-827D-899E9944A165}" type="pres">
      <dgm:prSet presAssocID="{77BB7268-D0DD-4F0A-B332-52044C7E2711}" presName="parentLin" presStyleCnt="0"/>
      <dgm:spPr/>
    </dgm:pt>
    <dgm:pt modelId="{01426B4E-C767-41A4-AAE1-EB201C5DB20B}" type="pres">
      <dgm:prSet presAssocID="{77BB7268-D0DD-4F0A-B332-52044C7E2711}" presName="parentLeftMargin" presStyleLbl="node1" presStyleIdx="2" presStyleCnt="5"/>
      <dgm:spPr/>
    </dgm:pt>
    <dgm:pt modelId="{CAE0D7EA-707A-42A5-82A6-448822BD2C8E}" type="pres">
      <dgm:prSet presAssocID="{77BB7268-D0DD-4F0A-B332-52044C7E271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2EE425D-8DB7-42A3-A092-2DDF11E4C545}" type="pres">
      <dgm:prSet presAssocID="{77BB7268-D0DD-4F0A-B332-52044C7E2711}" presName="negativeSpace" presStyleCnt="0"/>
      <dgm:spPr/>
    </dgm:pt>
    <dgm:pt modelId="{C2C89960-6692-4282-8578-00E7A250A50A}" type="pres">
      <dgm:prSet presAssocID="{77BB7268-D0DD-4F0A-B332-52044C7E2711}" presName="childText" presStyleLbl="conFgAcc1" presStyleIdx="3" presStyleCnt="5">
        <dgm:presLayoutVars>
          <dgm:bulletEnabled val="1"/>
        </dgm:presLayoutVars>
      </dgm:prSet>
      <dgm:spPr/>
    </dgm:pt>
    <dgm:pt modelId="{94472802-6A2E-4C4E-BE6B-F6BC04ADA6A8}" type="pres">
      <dgm:prSet presAssocID="{388A7A5B-3D84-4F05-A9C5-FE04AA6E6D8B}" presName="spaceBetweenRectangles" presStyleCnt="0"/>
      <dgm:spPr/>
    </dgm:pt>
    <dgm:pt modelId="{44A2FF08-3BBC-478B-B6CD-F08EF8024BB9}" type="pres">
      <dgm:prSet presAssocID="{0FD33510-4083-4C06-96D3-7594A390F50E}" presName="parentLin" presStyleCnt="0"/>
      <dgm:spPr/>
    </dgm:pt>
    <dgm:pt modelId="{CE2EFBD0-4EB9-473B-9A5D-A41E1E75E7A5}" type="pres">
      <dgm:prSet presAssocID="{0FD33510-4083-4C06-96D3-7594A390F50E}" presName="parentLeftMargin" presStyleLbl="node1" presStyleIdx="3" presStyleCnt="5"/>
      <dgm:spPr/>
    </dgm:pt>
    <dgm:pt modelId="{25F0C89E-3337-4641-93ED-5BC11D9C0733}" type="pres">
      <dgm:prSet presAssocID="{0FD33510-4083-4C06-96D3-7594A390F50E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7ED6674-EF49-44CA-8743-0DC13F77D8ED}" type="pres">
      <dgm:prSet presAssocID="{0FD33510-4083-4C06-96D3-7594A390F50E}" presName="negativeSpace" presStyleCnt="0"/>
      <dgm:spPr/>
    </dgm:pt>
    <dgm:pt modelId="{88FDEBD5-7B6D-4CA6-84B1-8E39B5D6042E}" type="pres">
      <dgm:prSet presAssocID="{0FD33510-4083-4C06-96D3-7594A390F50E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38B7C0A-0EBF-414A-B748-DD3F12EB76F3}" srcId="{53F826A5-EEA2-490D-8B1D-7B6706F10112}" destId="{0FD33510-4083-4C06-96D3-7594A390F50E}" srcOrd="4" destOrd="0" parTransId="{24C74601-621A-4645-8528-FBDEA87182CC}" sibTransId="{7E7DCC3F-4A99-4E26-96BB-CD99F5FE1B57}"/>
    <dgm:cxn modelId="{00B93222-EB15-482E-95B6-1291C170E80C}" srcId="{53F826A5-EEA2-490D-8B1D-7B6706F10112}" destId="{0B6F9345-2CFF-4EBB-96FD-DB9ED03E17F8}" srcOrd="1" destOrd="0" parTransId="{BF8F5D3D-267F-4567-825C-A5F55D3B9766}" sibTransId="{E21668FC-1939-412E-A40A-88B6EC67E553}"/>
    <dgm:cxn modelId="{B8291E24-18F8-4118-A922-BF7E36F56D79}" srcId="{C72F853E-E77A-4346-B718-6CF51DCCC7CD}" destId="{8E184D0D-2ECA-4D48-9882-2F04E944B18A}" srcOrd="0" destOrd="0" parTransId="{49EBFEB9-D1CA-43FA-AEFC-988281BE4E67}" sibTransId="{C07F52F3-480A-4C93-89D3-391C80D66240}"/>
    <dgm:cxn modelId="{40821637-5C69-4583-B5ED-B49FAE4E42AE}" type="presOf" srcId="{0B6F9345-2CFF-4EBB-96FD-DB9ED03E17F8}" destId="{908539D2-CC53-4420-8789-FB73AE0B6551}" srcOrd="1" destOrd="0" presId="urn:microsoft.com/office/officeart/2005/8/layout/list1"/>
    <dgm:cxn modelId="{462C3E3E-D660-48B4-B28C-559A9F9B62E9}" type="presOf" srcId="{7F567D76-8D7C-4924-B3F7-B3D7E5BD686E}" destId="{D3F11113-323F-4B3C-913B-6F67374D8E6D}" srcOrd="0" destOrd="0" presId="urn:microsoft.com/office/officeart/2005/8/layout/list1"/>
    <dgm:cxn modelId="{7231033F-72F1-4401-987B-66E4DCB68A71}" type="presOf" srcId="{C72F853E-E77A-4346-B718-6CF51DCCC7CD}" destId="{95F585B3-1197-43E4-9B44-DD7B242C8BA6}" srcOrd="0" destOrd="0" presId="urn:microsoft.com/office/officeart/2005/8/layout/list1"/>
    <dgm:cxn modelId="{7707683F-C8BD-4FC4-A3C7-881998AD520B}" type="presOf" srcId="{0B6F9345-2CFF-4EBB-96FD-DB9ED03E17F8}" destId="{10B32F4F-9842-47FF-AD27-6BDABCF24879}" srcOrd="0" destOrd="0" presId="urn:microsoft.com/office/officeart/2005/8/layout/list1"/>
    <dgm:cxn modelId="{5963D142-9E36-4022-A07F-6BBF75952FED}" type="presOf" srcId="{A13E3DA3-9BAE-41AE-B4C7-4F0F9A080E0C}" destId="{CCE73A67-2E7E-4590-A73B-2ED35CA2FB89}" srcOrd="0" destOrd="0" presId="urn:microsoft.com/office/officeart/2005/8/layout/list1"/>
    <dgm:cxn modelId="{4C86E65E-A0F5-45A3-8667-B703462B578B}" srcId="{0B6F9345-2CFF-4EBB-96FD-DB9ED03E17F8}" destId="{DE9C4CF4-C0DD-46DE-8BDC-B7E3016F7CC6}" srcOrd="0" destOrd="0" parTransId="{950C128E-ADBA-4DF6-A3BF-E47E0AE0B2A9}" sibTransId="{A372F7A3-35C5-4445-9927-0239F4AD4BC4}"/>
    <dgm:cxn modelId="{DC921A63-E6BF-4910-9385-E8A8A9E94B85}" type="presOf" srcId="{77BB7268-D0DD-4F0A-B332-52044C7E2711}" destId="{01426B4E-C767-41A4-AAE1-EB201C5DB20B}" srcOrd="0" destOrd="0" presId="urn:microsoft.com/office/officeart/2005/8/layout/list1"/>
    <dgm:cxn modelId="{4EAD9163-00E0-4B6A-B3E3-BEC5E9624A12}" srcId="{A13E3DA3-9BAE-41AE-B4C7-4F0F9A080E0C}" destId="{C72F853E-E77A-4346-B718-6CF51DCCC7CD}" srcOrd="0" destOrd="0" parTransId="{DB5DD1AF-2245-44F8-AD4E-A5E6B533EC99}" sibTransId="{9D5A7889-A35C-4B37-8BB5-17733D511043}"/>
    <dgm:cxn modelId="{13BC3A80-87AB-4A31-9F84-48B57433F847}" type="presOf" srcId="{BE3BC779-317F-455D-B663-F789F2572A1C}" destId="{6F3C2B79-7BCB-4E1B-B754-83D95BAABCBA}" srcOrd="1" destOrd="0" presId="urn:microsoft.com/office/officeart/2005/8/layout/list1"/>
    <dgm:cxn modelId="{3A13A580-342B-4A5A-9800-272553FEE1B9}" type="presOf" srcId="{BE3BC779-317F-455D-B663-F789F2572A1C}" destId="{65839C47-5816-4891-84D2-86DB779BA867}" srcOrd="0" destOrd="0" presId="urn:microsoft.com/office/officeart/2005/8/layout/list1"/>
    <dgm:cxn modelId="{B893B082-8E43-488A-ACA1-8FFC304D1E1E}" type="presOf" srcId="{FB4D3C35-4597-4A22-85A1-EEBE057BF5BC}" destId="{C2C89960-6692-4282-8578-00E7A250A50A}" srcOrd="0" destOrd="0" presId="urn:microsoft.com/office/officeart/2005/8/layout/list1"/>
    <dgm:cxn modelId="{A843BBB0-D10F-4ED6-A64E-278BFB8CC2A1}" srcId="{53F826A5-EEA2-490D-8B1D-7B6706F10112}" destId="{A13E3DA3-9BAE-41AE-B4C7-4F0F9A080E0C}" srcOrd="0" destOrd="0" parTransId="{A195E9E3-1C58-4986-9DCC-CDCAC78596FA}" sibTransId="{3DA4C7ED-1D38-4783-A533-C8C0F3EFCAAD}"/>
    <dgm:cxn modelId="{B2901BB2-4FC9-4854-9F82-8149E9B58FCE}" srcId="{53F826A5-EEA2-490D-8B1D-7B6706F10112}" destId="{BE3BC779-317F-455D-B663-F789F2572A1C}" srcOrd="2" destOrd="0" parTransId="{658BA9EE-2F41-4E94-B550-79ACEBC8513B}" sibTransId="{A6FF3F9E-C0C6-4C4B-91FB-A5C630F58C68}"/>
    <dgm:cxn modelId="{4CB606B4-8236-4A0E-9F70-2FE871AAA30A}" type="presOf" srcId="{DE9C4CF4-C0DD-46DE-8BDC-B7E3016F7CC6}" destId="{695C7CE0-7972-4246-A839-5301853835B3}" srcOrd="0" destOrd="0" presId="urn:microsoft.com/office/officeart/2005/8/layout/list1"/>
    <dgm:cxn modelId="{45CB58B6-846C-4DDD-8C3F-749017FF25ED}" type="presOf" srcId="{A13E3DA3-9BAE-41AE-B4C7-4F0F9A080E0C}" destId="{C70F1A27-3C8C-4673-A7C6-22ECDD0D3ACB}" srcOrd="1" destOrd="0" presId="urn:microsoft.com/office/officeart/2005/8/layout/list1"/>
    <dgm:cxn modelId="{469CF3BA-2EFA-4F56-A6C7-9321685D5FCC}" srcId="{0FD33510-4083-4C06-96D3-7594A390F50E}" destId="{A8CEDD60-F9A6-40B0-8138-CF5CDD694345}" srcOrd="0" destOrd="0" parTransId="{DB85B25D-ECAC-428D-A282-86262B2B477F}" sibTransId="{AF346FA8-CB1E-4C81-8641-6D715AAA5B74}"/>
    <dgm:cxn modelId="{42B20CC6-2D54-4CAC-A1A2-9F6959657A31}" srcId="{53F826A5-EEA2-490D-8B1D-7B6706F10112}" destId="{77BB7268-D0DD-4F0A-B332-52044C7E2711}" srcOrd="3" destOrd="0" parTransId="{63F4C6A4-1C52-4931-A29E-9A9FDE094196}" sibTransId="{388A7A5B-3D84-4F05-A9C5-FE04AA6E6D8B}"/>
    <dgm:cxn modelId="{BA23B7D8-3D17-469F-984E-8C918FC6EABB}" srcId="{77BB7268-D0DD-4F0A-B332-52044C7E2711}" destId="{FB4D3C35-4597-4A22-85A1-EEBE057BF5BC}" srcOrd="0" destOrd="0" parTransId="{4AF2B1B9-E8F5-4D4F-B796-39B547BEAB13}" sibTransId="{0C80DB75-AB69-4CDD-AF1A-3E6445A90293}"/>
    <dgm:cxn modelId="{F98DADD9-9BF3-4B61-8BF0-CEDB3ADC182C}" type="presOf" srcId="{0FD33510-4083-4C06-96D3-7594A390F50E}" destId="{25F0C89E-3337-4641-93ED-5BC11D9C0733}" srcOrd="1" destOrd="0" presId="urn:microsoft.com/office/officeart/2005/8/layout/list1"/>
    <dgm:cxn modelId="{427A33DB-6A2B-4071-BEC7-77C2CF5E9352}" type="presOf" srcId="{A8CEDD60-F9A6-40B0-8138-CF5CDD694345}" destId="{88FDEBD5-7B6D-4CA6-84B1-8E39B5D6042E}" srcOrd="0" destOrd="0" presId="urn:microsoft.com/office/officeart/2005/8/layout/list1"/>
    <dgm:cxn modelId="{D37A8FE2-8308-41BA-B3A2-437A89C18068}" type="presOf" srcId="{77BB7268-D0DD-4F0A-B332-52044C7E2711}" destId="{CAE0D7EA-707A-42A5-82A6-448822BD2C8E}" srcOrd="1" destOrd="0" presId="urn:microsoft.com/office/officeart/2005/8/layout/list1"/>
    <dgm:cxn modelId="{936E41E3-87C2-448F-8B85-C9E35733B0A3}" type="presOf" srcId="{53F826A5-EEA2-490D-8B1D-7B6706F10112}" destId="{ED623C59-181E-4DBA-A319-7DABD3B009E7}" srcOrd="0" destOrd="0" presId="urn:microsoft.com/office/officeart/2005/8/layout/list1"/>
    <dgm:cxn modelId="{8CD0DEE3-0B76-4F3F-84FE-4BCBEFB08AA0}" type="presOf" srcId="{0FD33510-4083-4C06-96D3-7594A390F50E}" destId="{CE2EFBD0-4EB9-473B-9A5D-A41E1E75E7A5}" srcOrd="0" destOrd="0" presId="urn:microsoft.com/office/officeart/2005/8/layout/list1"/>
    <dgm:cxn modelId="{C7AE7BF5-21AA-4A1E-B9ED-977909D572E8}" srcId="{BE3BC779-317F-455D-B663-F789F2572A1C}" destId="{7F567D76-8D7C-4924-B3F7-B3D7E5BD686E}" srcOrd="0" destOrd="0" parTransId="{6A9CE3D9-169E-428E-8282-9C9C715AAB10}" sibTransId="{CA752BEE-2B04-4DCE-AF01-1CDA56FC59EC}"/>
    <dgm:cxn modelId="{17654AFF-1E84-4BB7-94A5-E79948A7B042}" type="presOf" srcId="{8E184D0D-2ECA-4D48-9882-2F04E944B18A}" destId="{95F585B3-1197-43E4-9B44-DD7B242C8BA6}" srcOrd="0" destOrd="1" presId="urn:microsoft.com/office/officeart/2005/8/layout/list1"/>
    <dgm:cxn modelId="{738FE1F5-AC92-4F6F-A9FB-C87E3942C459}" type="presParOf" srcId="{ED623C59-181E-4DBA-A319-7DABD3B009E7}" destId="{28DE76F3-89D6-4991-9381-6CF1C3505D14}" srcOrd="0" destOrd="0" presId="urn:microsoft.com/office/officeart/2005/8/layout/list1"/>
    <dgm:cxn modelId="{7683C11A-360A-48E4-8307-E988D51B86E5}" type="presParOf" srcId="{28DE76F3-89D6-4991-9381-6CF1C3505D14}" destId="{CCE73A67-2E7E-4590-A73B-2ED35CA2FB89}" srcOrd="0" destOrd="0" presId="urn:microsoft.com/office/officeart/2005/8/layout/list1"/>
    <dgm:cxn modelId="{D1A4CA5C-A06F-4928-A76D-AA3119AF3624}" type="presParOf" srcId="{28DE76F3-89D6-4991-9381-6CF1C3505D14}" destId="{C70F1A27-3C8C-4673-A7C6-22ECDD0D3ACB}" srcOrd="1" destOrd="0" presId="urn:microsoft.com/office/officeart/2005/8/layout/list1"/>
    <dgm:cxn modelId="{7F58F5BF-32AA-415A-9428-A1CB1D14C6B2}" type="presParOf" srcId="{ED623C59-181E-4DBA-A319-7DABD3B009E7}" destId="{E596868C-36AE-4BA4-925C-229FB34D4DF9}" srcOrd="1" destOrd="0" presId="urn:microsoft.com/office/officeart/2005/8/layout/list1"/>
    <dgm:cxn modelId="{3ACBE9E8-264E-41F2-A129-D82A3518331B}" type="presParOf" srcId="{ED623C59-181E-4DBA-A319-7DABD3B009E7}" destId="{95F585B3-1197-43E4-9B44-DD7B242C8BA6}" srcOrd="2" destOrd="0" presId="urn:microsoft.com/office/officeart/2005/8/layout/list1"/>
    <dgm:cxn modelId="{065326F4-8928-44BB-92A5-B788C8B3AA5E}" type="presParOf" srcId="{ED623C59-181E-4DBA-A319-7DABD3B009E7}" destId="{865F5CA5-BB08-4A94-9E66-AC3598228824}" srcOrd="3" destOrd="0" presId="urn:microsoft.com/office/officeart/2005/8/layout/list1"/>
    <dgm:cxn modelId="{6E134DD8-C61D-4B26-9731-38A98DD6AB47}" type="presParOf" srcId="{ED623C59-181E-4DBA-A319-7DABD3B009E7}" destId="{BB0A449E-5D04-42EA-831D-36A948832A8A}" srcOrd="4" destOrd="0" presId="urn:microsoft.com/office/officeart/2005/8/layout/list1"/>
    <dgm:cxn modelId="{8D7E8C39-9D6F-4900-9CBB-09F97A8FE899}" type="presParOf" srcId="{BB0A449E-5D04-42EA-831D-36A948832A8A}" destId="{10B32F4F-9842-47FF-AD27-6BDABCF24879}" srcOrd="0" destOrd="0" presId="urn:microsoft.com/office/officeart/2005/8/layout/list1"/>
    <dgm:cxn modelId="{76B699AC-7A63-445E-A6CE-50A40B54473A}" type="presParOf" srcId="{BB0A449E-5D04-42EA-831D-36A948832A8A}" destId="{908539D2-CC53-4420-8789-FB73AE0B6551}" srcOrd="1" destOrd="0" presId="urn:microsoft.com/office/officeart/2005/8/layout/list1"/>
    <dgm:cxn modelId="{D80A8D87-6D37-471E-BE8B-7FCC27D08528}" type="presParOf" srcId="{ED623C59-181E-4DBA-A319-7DABD3B009E7}" destId="{6DF269DD-5897-470F-A2EB-F5CDB275267F}" srcOrd="5" destOrd="0" presId="urn:microsoft.com/office/officeart/2005/8/layout/list1"/>
    <dgm:cxn modelId="{CE0FCE31-0C56-4D93-83D6-AABD8930688F}" type="presParOf" srcId="{ED623C59-181E-4DBA-A319-7DABD3B009E7}" destId="{695C7CE0-7972-4246-A839-5301853835B3}" srcOrd="6" destOrd="0" presId="urn:microsoft.com/office/officeart/2005/8/layout/list1"/>
    <dgm:cxn modelId="{800426B0-D751-4D08-A6B2-225BD05FFC91}" type="presParOf" srcId="{ED623C59-181E-4DBA-A319-7DABD3B009E7}" destId="{3794B91E-2305-4A6C-B380-A62D2EE4CF7D}" srcOrd="7" destOrd="0" presId="urn:microsoft.com/office/officeart/2005/8/layout/list1"/>
    <dgm:cxn modelId="{371E126C-AB6B-41EA-8154-318588AEA6FB}" type="presParOf" srcId="{ED623C59-181E-4DBA-A319-7DABD3B009E7}" destId="{7D88DBA5-851A-40A5-B380-465DADC543B9}" srcOrd="8" destOrd="0" presId="urn:microsoft.com/office/officeart/2005/8/layout/list1"/>
    <dgm:cxn modelId="{F9BF8DFA-26D6-47CD-B2BC-4BBE9CC51147}" type="presParOf" srcId="{7D88DBA5-851A-40A5-B380-465DADC543B9}" destId="{65839C47-5816-4891-84D2-86DB779BA867}" srcOrd="0" destOrd="0" presId="urn:microsoft.com/office/officeart/2005/8/layout/list1"/>
    <dgm:cxn modelId="{E59AE40B-4277-45A1-B5AF-61E3569F3D95}" type="presParOf" srcId="{7D88DBA5-851A-40A5-B380-465DADC543B9}" destId="{6F3C2B79-7BCB-4E1B-B754-83D95BAABCBA}" srcOrd="1" destOrd="0" presId="urn:microsoft.com/office/officeart/2005/8/layout/list1"/>
    <dgm:cxn modelId="{1D6617F7-D26E-409F-BC07-82C679A10051}" type="presParOf" srcId="{ED623C59-181E-4DBA-A319-7DABD3B009E7}" destId="{F40287C2-F9AA-469F-99B8-6201DB980488}" srcOrd="9" destOrd="0" presId="urn:microsoft.com/office/officeart/2005/8/layout/list1"/>
    <dgm:cxn modelId="{4629372D-C331-4054-BFCA-0B457FF14869}" type="presParOf" srcId="{ED623C59-181E-4DBA-A319-7DABD3B009E7}" destId="{D3F11113-323F-4B3C-913B-6F67374D8E6D}" srcOrd="10" destOrd="0" presId="urn:microsoft.com/office/officeart/2005/8/layout/list1"/>
    <dgm:cxn modelId="{024E7328-43D7-47FA-A878-473C076BBB48}" type="presParOf" srcId="{ED623C59-181E-4DBA-A319-7DABD3B009E7}" destId="{16B36F29-CACC-4162-9363-CCBC2C1272D4}" srcOrd="11" destOrd="0" presId="urn:microsoft.com/office/officeart/2005/8/layout/list1"/>
    <dgm:cxn modelId="{C41983E4-62AA-4E19-B4CD-A254E82A323F}" type="presParOf" srcId="{ED623C59-181E-4DBA-A319-7DABD3B009E7}" destId="{843251E2-032A-49C5-827D-899E9944A165}" srcOrd="12" destOrd="0" presId="urn:microsoft.com/office/officeart/2005/8/layout/list1"/>
    <dgm:cxn modelId="{5E4EB505-DDE4-4EE7-8CAA-C55DB9FA42B0}" type="presParOf" srcId="{843251E2-032A-49C5-827D-899E9944A165}" destId="{01426B4E-C767-41A4-AAE1-EB201C5DB20B}" srcOrd="0" destOrd="0" presId="urn:microsoft.com/office/officeart/2005/8/layout/list1"/>
    <dgm:cxn modelId="{D4B6BC83-0FC4-433D-B3A3-CAC96BF04560}" type="presParOf" srcId="{843251E2-032A-49C5-827D-899E9944A165}" destId="{CAE0D7EA-707A-42A5-82A6-448822BD2C8E}" srcOrd="1" destOrd="0" presId="urn:microsoft.com/office/officeart/2005/8/layout/list1"/>
    <dgm:cxn modelId="{F7DB0667-4A73-4935-989B-B06C978F2EB2}" type="presParOf" srcId="{ED623C59-181E-4DBA-A319-7DABD3B009E7}" destId="{A2EE425D-8DB7-42A3-A092-2DDF11E4C545}" srcOrd="13" destOrd="0" presId="urn:microsoft.com/office/officeart/2005/8/layout/list1"/>
    <dgm:cxn modelId="{F61A9D94-F9BF-453E-9BF8-A0F7BE3DE02E}" type="presParOf" srcId="{ED623C59-181E-4DBA-A319-7DABD3B009E7}" destId="{C2C89960-6692-4282-8578-00E7A250A50A}" srcOrd="14" destOrd="0" presId="urn:microsoft.com/office/officeart/2005/8/layout/list1"/>
    <dgm:cxn modelId="{F2BE09B4-B08D-4A88-8F44-983CF59C5CE9}" type="presParOf" srcId="{ED623C59-181E-4DBA-A319-7DABD3B009E7}" destId="{94472802-6A2E-4C4E-BE6B-F6BC04ADA6A8}" srcOrd="15" destOrd="0" presId="urn:microsoft.com/office/officeart/2005/8/layout/list1"/>
    <dgm:cxn modelId="{B1862991-94FD-423A-BEA2-E2583B362064}" type="presParOf" srcId="{ED623C59-181E-4DBA-A319-7DABD3B009E7}" destId="{44A2FF08-3BBC-478B-B6CD-F08EF8024BB9}" srcOrd="16" destOrd="0" presId="urn:microsoft.com/office/officeart/2005/8/layout/list1"/>
    <dgm:cxn modelId="{DBA8BE97-6E60-4584-95E2-CB19EA9046FE}" type="presParOf" srcId="{44A2FF08-3BBC-478B-B6CD-F08EF8024BB9}" destId="{CE2EFBD0-4EB9-473B-9A5D-A41E1E75E7A5}" srcOrd="0" destOrd="0" presId="urn:microsoft.com/office/officeart/2005/8/layout/list1"/>
    <dgm:cxn modelId="{D308F557-33F0-4FF2-9C57-AFAEDDE26784}" type="presParOf" srcId="{44A2FF08-3BBC-478B-B6CD-F08EF8024BB9}" destId="{25F0C89E-3337-4641-93ED-5BC11D9C0733}" srcOrd="1" destOrd="0" presId="urn:microsoft.com/office/officeart/2005/8/layout/list1"/>
    <dgm:cxn modelId="{D6C92EED-7FA1-43BF-8B01-A8573F83D115}" type="presParOf" srcId="{ED623C59-181E-4DBA-A319-7DABD3B009E7}" destId="{E7ED6674-EF49-44CA-8743-0DC13F77D8ED}" srcOrd="17" destOrd="0" presId="urn:microsoft.com/office/officeart/2005/8/layout/list1"/>
    <dgm:cxn modelId="{5BFCA0B7-A38C-47AA-AD02-4D8C04AA2030}" type="presParOf" srcId="{ED623C59-181E-4DBA-A319-7DABD3B009E7}" destId="{88FDEBD5-7B6D-4CA6-84B1-8E39B5D6042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F585B3-1197-43E4-9B44-DD7B242C8BA6}">
      <dsp:nvSpPr>
        <dsp:cNvPr id="0" name=""/>
        <dsp:cNvSpPr/>
      </dsp:nvSpPr>
      <dsp:spPr>
        <a:xfrm>
          <a:off x="0" y="167924"/>
          <a:ext cx="8382000" cy="91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208280" rIns="65053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All operations of a transaction must be completed</a:t>
          </a:r>
        </a:p>
        <a:p>
          <a:pPr marL="342900" lvl="2" indent="-171450" algn="l" defTabSz="7112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If not, the transaction is aborted</a:t>
          </a:r>
        </a:p>
      </dsp:txBody>
      <dsp:txXfrm>
        <a:off x="0" y="167924"/>
        <a:ext cx="8382000" cy="913500"/>
      </dsp:txXfrm>
    </dsp:sp>
    <dsp:sp modelId="{C70F1A27-3C8C-4673-A7C6-22ECDD0D3ACB}">
      <dsp:nvSpPr>
        <dsp:cNvPr id="0" name=""/>
        <dsp:cNvSpPr/>
      </dsp:nvSpPr>
      <dsp:spPr>
        <a:xfrm>
          <a:off x="419100" y="20324"/>
          <a:ext cx="5867400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Atomicity</a:t>
          </a:r>
        </a:p>
      </dsp:txBody>
      <dsp:txXfrm>
        <a:off x="433510" y="34734"/>
        <a:ext cx="5838580" cy="266380"/>
      </dsp:txXfrm>
    </dsp:sp>
    <dsp:sp modelId="{695C7CE0-7972-4246-A839-5301853835B3}">
      <dsp:nvSpPr>
        <dsp:cNvPr id="0" name=""/>
        <dsp:cNvSpPr/>
      </dsp:nvSpPr>
      <dsp:spPr>
        <a:xfrm>
          <a:off x="0" y="1283024"/>
          <a:ext cx="8382000" cy="598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208280" rIns="65053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Follows the predefined rules of the database</a:t>
          </a:r>
        </a:p>
      </dsp:txBody>
      <dsp:txXfrm>
        <a:off x="0" y="1283024"/>
        <a:ext cx="8382000" cy="598500"/>
      </dsp:txXfrm>
    </dsp:sp>
    <dsp:sp modelId="{908539D2-CC53-4420-8789-FB73AE0B6551}">
      <dsp:nvSpPr>
        <dsp:cNvPr id="0" name=""/>
        <dsp:cNvSpPr/>
      </dsp:nvSpPr>
      <dsp:spPr>
        <a:xfrm>
          <a:off x="419100" y="1135424"/>
          <a:ext cx="5867400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Consistency </a:t>
          </a:r>
        </a:p>
      </dsp:txBody>
      <dsp:txXfrm>
        <a:off x="433510" y="1149834"/>
        <a:ext cx="5838580" cy="266380"/>
      </dsp:txXfrm>
    </dsp:sp>
    <dsp:sp modelId="{D3F11113-323F-4B3C-913B-6F67374D8E6D}">
      <dsp:nvSpPr>
        <dsp:cNvPr id="0" name=""/>
        <dsp:cNvSpPr/>
      </dsp:nvSpPr>
      <dsp:spPr>
        <a:xfrm>
          <a:off x="0" y="2083124"/>
          <a:ext cx="8382000" cy="897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208280" rIns="65053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 used during transaction cannot be used by second transaction until the first is completed</a:t>
          </a:r>
        </a:p>
      </dsp:txBody>
      <dsp:txXfrm>
        <a:off x="0" y="2083124"/>
        <a:ext cx="8382000" cy="897750"/>
      </dsp:txXfrm>
    </dsp:sp>
    <dsp:sp modelId="{6F3C2B79-7BCB-4E1B-B754-83D95BAABCBA}">
      <dsp:nvSpPr>
        <dsp:cNvPr id="0" name=""/>
        <dsp:cNvSpPr/>
      </dsp:nvSpPr>
      <dsp:spPr>
        <a:xfrm>
          <a:off x="419100" y="1935524"/>
          <a:ext cx="5867400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Isolation </a:t>
          </a:r>
        </a:p>
      </dsp:txBody>
      <dsp:txXfrm>
        <a:off x="433510" y="1949934"/>
        <a:ext cx="5838580" cy="266380"/>
      </dsp:txXfrm>
    </dsp:sp>
    <dsp:sp modelId="{C2C89960-6692-4282-8578-00E7A250A50A}">
      <dsp:nvSpPr>
        <dsp:cNvPr id="0" name=""/>
        <dsp:cNvSpPr/>
      </dsp:nvSpPr>
      <dsp:spPr>
        <a:xfrm>
          <a:off x="0" y="3182475"/>
          <a:ext cx="838200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208280" rIns="65053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Ensures that once transactions are committed, they cannot be undone or lost</a:t>
          </a:r>
        </a:p>
      </dsp:txBody>
      <dsp:txXfrm>
        <a:off x="0" y="3182475"/>
        <a:ext cx="8382000" cy="850500"/>
      </dsp:txXfrm>
    </dsp:sp>
    <dsp:sp modelId="{CAE0D7EA-707A-42A5-82A6-448822BD2C8E}">
      <dsp:nvSpPr>
        <dsp:cNvPr id="0" name=""/>
        <dsp:cNvSpPr/>
      </dsp:nvSpPr>
      <dsp:spPr>
        <a:xfrm>
          <a:off x="419100" y="3034875"/>
          <a:ext cx="5867400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Durability </a:t>
          </a:r>
        </a:p>
      </dsp:txBody>
      <dsp:txXfrm>
        <a:off x="433510" y="3049285"/>
        <a:ext cx="5838580" cy="266380"/>
      </dsp:txXfrm>
    </dsp:sp>
    <dsp:sp modelId="{88FDEBD5-7B6D-4CA6-84B1-8E39B5D6042E}">
      <dsp:nvSpPr>
        <dsp:cNvPr id="0" name=""/>
        <dsp:cNvSpPr/>
      </dsp:nvSpPr>
      <dsp:spPr>
        <a:xfrm>
          <a:off x="0" y="4234575"/>
          <a:ext cx="838200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208280" rIns="65053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Ensures that the schedule for the concurrent execution of several transactions should yield consistent results</a:t>
          </a:r>
        </a:p>
      </dsp:txBody>
      <dsp:txXfrm>
        <a:off x="0" y="4234575"/>
        <a:ext cx="8382000" cy="850500"/>
      </dsp:txXfrm>
    </dsp:sp>
    <dsp:sp modelId="{25F0C89E-3337-4641-93ED-5BC11D9C0733}">
      <dsp:nvSpPr>
        <dsp:cNvPr id="0" name=""/>
        <dsp:cNvSpPr/>
      </dsp:nvSpPr>
      <dsp:spPr>
        <a:xfrm>
          <a:off x="419100" y="4086975"/>
          <a:ext cx="5867400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Serializability</a:t>
          </a:r>
        </a:p>
      </dsp:txBody>
      <dsp:txXfrm>
        <a:off x="433510" y="4101385"/>
        <a:ext cx="5838580" cy="266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4AAF4-7AAB-8F48-B561-73D7CF6C3CF1}" type="datetimeFigureOut">
              <a:rPr lang="en-US" smtClean="0"/>
              <a:t>3/18/21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73343-3057-7744-A4DE-C704C1E5B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69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3DA61E-3556-4228-94D8-84AA9561365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1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3DA61E-3556-4228-94D8-84AA9561365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05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3DA61E-3556-4228-94D8-84AA9561365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72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3DA61E-3556-4228-94D8-84AA9561365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29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D759-DC06-1446-A9C6-45C80C04F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BE66D-5D0E-7C4C-B391-2EE40EC84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48ACA-F056-6747-B3C1-4604EF21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97BAA-2A69-254B-8E27-543ADC969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2666E-953E-994A-9F85-5A0D43984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5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A082D-8400-594C-883B-5FD1068F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9C9C8-6900-484F-A767-C52FB06CE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24CB3-AB25-0D4F-A8EB-DB64F160E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A7CD-58D4-114B-AA3D-B17B9F42F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E6A58-2CDE-B24D-BB96-DC0EC20C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94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26A813-0DA3-1B4C-A5A1-73E0CA97F2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22D73-87B1-EF4B-8C68-03E4D9EF7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6F376-69EB-9C4D-B07F-3E62AE64D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22610-BF9B-9049-9C89-EF3F858DC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33425-A57A-9546-988B-F69711BE5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1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4C53-F298-F04B-9943-5659BEC9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C6FDF-EE8C-0D4E-9DA2-DDEA7B636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C1A35-903B-4A4E-9195-5B1AA87E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268E0-63B1-794F-9B0A-3CF2F6EF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2ABE7-38C6-344F-BCE1-B3CF89F4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FB2F-2EF9-7345-A1AC-B4A44ADE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7FDCD-C461-6F41-B87D-3DB1C0A30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92B45-01C2-E847-825F-5CCD34640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AFAAB-9715-CE4C-A5D5-D9F0BB3F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039BD-7F37-4E41-BCAE-861F9A4E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5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BB7F-34E9-1D4B-8BCB-43C81391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F5E4E-CB66-F84C-9317-A591FA565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938E4-4BC3-AD4D-B514-8727C1A5A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64844-F868-344B-8D21-5BE5AC9C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3/18/21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66BA5-BF7A-A14A-A89A-C6A76D52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3E8BC-79AC-5A40-A06D-2E249EAA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32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BB29-600C-F745-90A4-C693E15F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6B071-91E6-F242-B16A-7E0BB952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C56C0A-27B1-D64C-BCF5-1E6B30865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5B23B-F280-9D40-8839-271FBED50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75C6D4-8E14-9045-8527-9B0043A23F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B6B0C7-3C3D-5F43-959D-A496FF36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3/18/21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6B3D35-6751-CF4F-A786-CA641AC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D292DF-FB87-A84C-8088-B0BB5E47E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70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475AA-686F-B946-AD88-D5A9CD0A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8B288-6717-D046-9806-18331ECCE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3/18/21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66B29-D418-2E46-B2E5-998424B3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7478E-6F2C-C543-BAFD-8C322AC2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4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6E30D-706D-834F-B2CF-32BB428E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3/18/21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AF6D0E-294C-9C4F-837F-74B6A27E8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E7CAC-8BC8-024B-9C0F-2F16AF22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8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67AA3-0A95-2A45-9563-11DC8362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65663-4C53-1C42-9B38-3A2E931E3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96502-462C-E843-9CE8-11C186AE3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2418E-2799-304A-A44C-6C43025BD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3/18/21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8A40D-2343-8049-805F-02C54787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C5BFB-932D-D041-9610-298552978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58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0218-F6C1-A849-A324-9D3DF157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F8A6C-715F-7D4A-98FA-FF5D179456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04359-4B7D-3949-8E5A-763913F0F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6D3F8-51FB-1E4C-A09D-80D839DF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3/18/21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425B1-3CFB-AF4E-B2D1-4E0F46B8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FB11B-A2EA-EF45-B654-5FF08B15E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04B33F-DC7B-C44E-A297-37AA9088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D9431-5726-8948-93A8-24A230D7B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39129-ECE6-6E45-929B-02DA6C4BC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D18A8-637D-E441-B367-1DD3FA95E8E2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0A386-FE52-E849-8D55-DF080F57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619A8-C597-9640-9A89-FF5B17F62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8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 Medium" panose="020B0602020204020303" pitchFamily="34" charset="-79"/>
          <a:ea typeface="+mj-ea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A2A525-F520-224D-9D91-63B40F4B9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" y="-4448"/>
            <a:ext cx="12009282" cy="6862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CEDD1D-B958-D345-B8E2-E5237564E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237" y="2286000"/>
            <a:ext cx="8229600" cy="1981200"/>
          </a:xfrm>
          <a:solidFill>
            <a:srgbClr val="D9D9D9">
              <a:alpha val="74902"/>
            </a:srgb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COMP / IT 420</a:t>
            </a:r>
            <a:b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Lecture 8</a:t>
            </a:r>
            <a:b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Transactions and Concurrency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DE926-49BF-D241-9171-CB3FBC9FD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17CBCC-EE42-A64E-99A1-3C872622764C}"/>
              </a:ext>
            </a:extLst>
          </p:cNvPr>
          <p:cNvSpPr txBox="1"/>
          <p:nvPr/>
        </p:nvSpPr>
        <p:spPr>
          <a:xfrm>
            <a:off x="5184741" y="5377934"/>
            <a:ext cx="173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March 22</a:t>
            </a:r>
            <a:r>
              <a:rPr lang="en-US" baseline="30000" dirty="0">
                <a:latin typeface="Garamond" panose="02020404030301010803" pitchFamily="18" charset="0"/>
              </a:rPr>
              <a:t>nd</a:t>
            </a:r>
            <a:r>
              <a:rPr lang="en-US" dirty="0">
                <a:latin typeface="Garamond" panose="02020404030301010803" pitchFamily="18" charset="0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2659356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57200"/>
            <a:ext cx="8229600" cy="10668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ACCT_TRANSACTION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DBA0B-4E40-3E41-9EEB-5167C8B7D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81200"/>
            <a:ext cx="9144000" cy="360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1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A75810-4D4D-3E46-9652-3A744AE8B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387501"/>
            <a:ext cx="4648200" cy="2845837"/>
          </a:xfrm>
          <a:prstGeom prst="rect">
            <a:avLst/>
          </a:prstGeom>
        </p:spPr>
      </p:pic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New Invoice is Created</a:t>
            </a:r>
          </a:p>
        </p:txBody>
      </p:sp>
      <p:sp>
        <p:nvSpPr>
          <p:cNvPr id="3" name="Rectangle 2"/>
          <p:cNvSpPr/>
          <p:nvPr/>
        </p:nvSpPr>
        <p:spPr>
          <a:xfrm>
            <a:off x="3750635" y="5638800"/>
            <a:ext cx="4669465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6486A2-B490-8A4D-9F35-4141E36A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54601"/>
            <a:ext cx="9144000" cy="15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1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C35B08-8BC8-4042-A1BF-7263A1F4A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1" y="3657601"/>
            <a:ext cx="6748459" cy="1060969"/>
          </a:xfrm>
          <a:prstGeom prst="rect">
            <a:avLst/>
          </a:prstGeom>
        </p:spPr>
      </p:pic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New Line Item is Created</a:t>
            </a:r>
          </a:p>
        </p:txBody>
      </p:sp>
      <p:sp>
        <p:nvSpPr>
          <p:cNvPr id="3" name="Rectangle 2"/>
          <p:cNvSpPr/>
          <p:nvPr/>
        </p:nvSpPr>
        <p:spPr>
          <a:xfrm>
            <a:off x="2815856" y="4035684"/>
            <a:ext cx="6709144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4C2A6-A697-B447-B359-AF5880A4E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800375"/>
            <a:ext cx="9144000" cy="12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9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3E0CC1-5EC1-264D-A960-863B293FC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26" y="4193665"/>
            <a:ext cx="9139975" cy="924435"/>
          </a:xfrm>
          <a:prstGeom prst="rect">
            <a:avLst/>
          </a:prstGeom>
        </p:spPr>
      </p:pic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PROD_QOH </a:t>
            </a:r>
            <a:r>
              <a:rPr lang="en-GB" altLang="en-US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-=</a:t>
            </a:r>
            <a:r>
              <a:rPr lang="en-GB" alt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LINE_UNITS</a:t>
            </a:r>
            <a:endParaRPr lang="en-GB" altLang="en-US" dirty="0">
              <a:solidFill>
                <a:schemeClr val="bg1">
                  <a:lumMod val="8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8025" y="4503481"/>
            <a:ext cx="9063775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58E113-EBD3-164D-81BF-329DEC14A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1676400"/>
            <a:ext cx="61214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6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209CC-64F7-B74F-ABA3-26710E041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131" y="5562600"/>
            <a:ext cx="8671560" cy="990600"/>
          </a:xfrm>
          <a:prstGeom prst="rect">
            <a:avLst/>
          </a:prstGeom>
        </p:spPr>
      </p:pic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70567" y="990600"/>
            <a:ext cx="8229600" cy="1066800"/>
          </a:xfrm>
        </p:spPr>
        <p:txBody>
          <a:bodyPr>
            <a:normAutofit fontScale="90000"/>
          </a:bodyPr>
          <a:lstStyle/>
          <a:p>
            <a:pPr algn="l"/>
            <a:r>
              <a:rPr lang="en-GB" alt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CUS_BALANCE += </a:t>
            </a:r>
            <a:br>
              <a:rPr lang="en-GB" alt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alt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LINE_PRICE * LINE_UNITS</a:t>
            </a:r>
            <a:endParaRPr lang="en-GB" altLang="en-US" dirty="0">
              <a:solidFill>
                <a:schemeClr val="bg1">
                  <a:lumMod val="8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39201" y="5905500"/>
            <a:ext cx="1556491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115048-EC3F-4141-B30F-A53D90EFC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688493"/>
            <a:ext cx="80010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8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D3875F-9473-0B41-A97D-FBC1BF298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387600"/>
            <a:ext cx="7967406" cy="4470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D055E4-415C-524D-9078-0143F5D6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Atomicity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4992-85B9-5D45-AC33-0F909DA95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dirty="0">
                <a:latin typeface="Garamond" panose="02020404030301010803" pitchFamily="18" charset="0"/>
              </a:rPr>
              <a:t>All operations in a transaction MUST be completed.</a:t>
            </a:r>
          </a:p>
          <a:p>
            <a:pPr marL="109537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109537" indent="0">
              <a:buNone/>
            </a:pPr>
            <a:r>
              <a:rPr lang="en-US" dirty="0">
                <a:latin typeface="Garamond" panose="02020404030301010803" pitchFamily="18" charset="0"/>
              </a:rPr>
              <a:t>If an operation fails, </a:t>
            </a:r>
          </a:p>
          <a:p>
            <a:pPr marL="109537" indent="0">
              <a:buNone/>
            </a:pPr>
            <a:r>
              <a:rPr lang="en-US" dirty="0">
                <a:latin typeface="Garamond" panose="02020404030301010803" pitchFamily="18" charset="0"/>
              </a:rPr>
              <a:t>	cancel the entire transaction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9D0E4-0AD3-DA49-9464-10870B63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Atomicity in </a:t>
            </a:r>
            <a:r>
              <a:rPr lang="en-GB" alt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SaleCo</a:t>
            </a:r>
            <a:r>
              <a:rPr lang="en-GB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Transaction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2667000"/>
            <a:ext cx="9377916" cy="2209800"/>
          </a:xfrm>
        </p:spPr>
        <p:txBody>
          <a:bodyPr>
            <a:normAutofit lnSpcReduction="10000"/>
          </a:bodyPr>
          <a:lstStyle/>
          <a:p>
            <a:pPr marL="411162" lvl="1" indent="0">
              <a:lnSpc>
                <a:spcPct val="150000"/>
              </a:lnSpc>
              <a:buNone/>
            </a:pPr>
            <a:r>
              <a:rPr lang="en-GB" altLang="en-US" sz="3200" dirty="0"/>
              <a:t>If a successful product purchase has been made, inventory will be reduced and James Brown’s balance will increase. (All or nothing)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36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55E4-415C-524D-9078-0143F5D6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4992-85B9-5D45-AC33-0F909DA95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dirty="0">
                <a:latin typeface="Garamond" panose="02020404030301010803" pitchFamily="18" charset="0"/>
              </a:rPr>
              <a:t>Guarantees that a transaction leave the database in a consistent state. (Transacts from a consistent state to a consistent state.) </a:t>
            </a:r>
          </a:p>
          <a:p>
            <a:pPr marL="109537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109537" indent="0">
              <a:buNone/>
            </a:pPr>
            <a:r>
              <a:rPr lang="en-US" dirty="0">
                <a:latin typeface="Garamond" panose="02020404030301010803" pitchFamily="18" charset="0"/>
              </a:rPr>
              <a:t>“Consistent” is defined by the DBMS based on rules for data integrity. </a:t>
            </a:r>
          </a:p>
          <a:p>
            <a:pPr marL="109537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109537" indent="0">
              <a:buNone/>
            </a:pPr>
            <a:r>
              <a:rPr lang="en-US" dirty="0">
                <a:latin typeface="Garamond" panose="02020404030301010803" pitchFamily="18" charset="0"/>
              </a:rPr>
              <a:t>If consistency is not preserved, cancel transaction.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9D0E4-0AD3-DA49-9464-10870B63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08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Consistency in </a:t>
            </a:r>
            <a:r>
              <a:rPr lang="en-GB" alt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SaleCo</a:t>
            </a:r>
            <a:r>
              <a:rPr lang="en-GB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Transaction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2667000"/>
            <a:ext cx="9377916" cy="2209800"/>
          </a:xfrm>
        </p:spPr>
        <p:txBody>
          <a:bodyPr>
            <a:normAutofit lnSpcReduction="10000"/>
          </a:bodyPr>
          <a:lstStyle/>
          <a:p>
            <a:pPr marL="411162" lvl="1" indent="0">
              <a:lnSpc>
                <a:spcPct val="150000"/>
              </a:lnSpc>
              <a:buNone/>
            </a:pPr>
            <a:r>
              <a:rPr lang="en-GB" altLang="en-US" sz="3200" dirty="0"/>
              <a:t>James Brown’s balance and SALECO’s QOH are modified based on predefined rules such as taxes and shipping and qty * price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95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55E4-415C-524D-9078-0143F5D6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Isolation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4992-85B9-5D45-AC33-0F909DA95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dirty="0">
                <a:latin typeface="Garamond" panose="02020404030301010803" pitchFamily="18" charset="0"/>
              </a:rPr>
              <a:t>Each transaction is atomic as viewed from other transactions. </a:t>
            </a:r>
          </a:p>
          <a:p>
            <a:pPr marL="109537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109537" indent="0">
              <a:buNone/>
            </a:pPr>
            <a:r>
              <a:rPr lang="en-US" dirty="0">
                <a:latin typeface="Garamond" panose="02020404030301010803" pitchFamily="18" charset="0"/>
              </a:rPr>
              <a:t>Data used during the execution of a transaction (T1) cannot be used by another transaction (T2) until the first transaction (T1) is completed.</a:t>
            </a:r>
          </a:p>
          <a:p>
            <a:pPr marL="109537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109537" indent="0">
              <a:buNone/>
            </a:pPr>
            <a:r>
              <a:rPr lang="en-US" dirty="0">
                <a:latin typeface="Garamond" panose="02020404030301010803" pitchFamily="18" charset="0"/>
              </a:rPr>
              <a:t>From the perspective of T2, T1 occurred and completed before T2 (regardless of their potential overlapping).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9D0E4-0AD3-DA49-9464-10870B63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3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E0E15-8340-C344-BCFC-78A4CB12E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0A3EC-BE18-554C-B5D7-B1026DD0F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Database project part 2 is due tomorrow, Tuesday, March 23</a:t>
            </a:r>
            <a:r>
              <a:rPr lang="en-US" baseline="30000" dirty="0"/>
              <a:t>rd</a:t>
            </a:r>
            <a:r>
              <a:rPr lang="en-US" dirty="0"/>
              <a:t> at 11:59pm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Grading is now caught up.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Schedule for the rest of class…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516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Isolation in </a:t>
            </a:r>
            <a:r>
              <a:rPr lang="en-GB" alt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SaleCo</a:t>
            </a:r>
            <a:r>
              <a:rPr lang="en-GB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Transaction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2667000"/>
            <a:ext cx="9377916" cy="2209800"/>
          </a:xfrm>
        </p:spPr>
        <p:txBody>
          <a:bodyPr>
            <a:normAutofit lnSpcReduction="10000"/>
          </a:bodyPr>
          <a:lstStyle/>
          <a:p>
            <a:pPr marL="411162" lvl="1" indent="0">
              <a:lnSpc>
                <a:spcPct val="150000"/>
              </a:lnSpc>
              <a:buNone/>
            </a:pPr>
            <a:r>
              <a:rPr lang="en-GB" altLang="en-US" sz="3200" dirty="0"/>
              <a:t>Future queries should not see James Brown’s balance increased or SALECO QOH reduced until the transaction is complete (i.e. committed).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96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55E4-415C-524D-9078-0143F5D6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Durability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4992-85B9-5D45-AC33-0F909DA95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dirty="0">
                <a:latin typeface="Garamond" panose="02020404030301010803" pitchFamily="18" charset="0"/>
              </a:rPr>
              <a:t>Guarantees that data cannot be lost after the completion of a transaction.</a:t>
            </a:r>
          </a:p>
          <a:p>
            <a:pPr marL="109537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109537" indent="0">
              <a:buNone/>
            </a:pPr>
            <a:r>
              <a:rPr lang="en-US" dirty="0">
                <a:latin typeface="Garamond" panose="02020404030301010803" pitchFamily="18" charset="0"/>
              </a:rPr>
              <a:t>Note that this is more malleable for some NoSQL schemes, particularly wide column stores.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9D0E4-0AD3-DA49-9464-10870B63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56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Durability in </a:t>
            </a:r>
            <a:r>
              <a:rPr lang="en-GB" alt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SaleCo</a:t>
            </a:r>
            <a:r>
              <a:rPr lang="en-GB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Transaction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2667000"/>
            <a:ext cx="9377916" cy="2209800"/>
          </a:xfrm>
        </p:spPr>
        <p:txBody>
          <a:bodyPr>
            <a:normAutofit lnSpcReduction="10000"/>
          </a:bodyPr>
          <a:lstStyle/>
          <a:p>
            <a:pPr marL="411162" lvl="1" indent="0">
              <a:lnSpc>
                <a:spcPct val="150000"/>
              </a:lnSpc>
              <a:buNone/>
            </a:pPr>
            <a:r>
              <a:rPr lang="en-GB" altLang="en-US" sz="3200" dirty="0"/>
              <a:t>Once a purchase is complete, James Brown’s balance or SALECO’s </a:t>
            </a:r>
            <a:r>
              <a:rPr lang="en-GB" altLang="en-US" sz="3200" dirty="0" err="1"/>
              <a:t>QoH</a:t>
            </a:r>
            <a:r>
              <a:rPr lang="en-GB" altLang="en-US" sz="3200" dirty="0"/>
              <a:t> do not not revert back to their pre-purchase amounts.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58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Transaction Properties (ACID)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905000" y="1447800"/>
          <a:ext cx="83820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32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1905000" y="377947"/>
            <a:ext cx="8382000" cy="1066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Transaction Management with SQL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9525000" cy="489743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dirty="0"/>
              <a:t>SQL statements that provide transaction support</a:t>
            </a:r>
          </a:p>
          <a:p>
            <a:pPr marL="933450" lvl="3" indent="0">
              <a:buNone/>
            </a:pPr>
            <a:r>
              <a:rPr lang="en-US" altLang="en-US" sz="2800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 TRANSACTION</a:t>
            </a:r>
          </a:p>
          <a:p>
            <a:pPr marL="933450" lvl="3" indent="0">
              <a:buNone/>
            </a:pPr>
            <a:r>
              <a:rPr lang="en-US" altLang="en-US" sz="2800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US" altLang="en-US" sz="2800" dirty="0">
                <a:solidFill>
                  <a:srgbClr val="0000CC"/>
                </a:solidFill>
              </a:rPr>
              <a:t> </a:t>
            </a:r>
            <a:r>
              <a:rPr lang="en-US" altLang="en-US" sz="2800" dirty="0"/>
              <a:t>(Write to DB file)</a:t>
            </a:r>
          </a:p>
          <a:p>
            <a:pPr marL="933450" lvl="3" indent="0">
              <a:buNone/>
            </a:pPr>
            <a:r>
              <a:rPr lang="en-US" altLang="en-US" sz="2800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ROLLBACK</a:t>
            </a:r>
            <a:r>
              <a:rPr lang="en-US" altLang="en-US" sz="2800" dirty="0">
                <a:solidFill>
                  <a:srgbClr val="0000CC"/>
                </a:solidFill>
              </a:rPr>
              <a:t> </a:t>
            </a:r>
            <a:r>
              <a:rPr lang="en-US" altLang="en-US" sz="2800" dirty="0"/>
              <a:t>(Undo all changes prior to last COMMIT)</a:t>
            </a:r>
          </a:p>
          <a:p>
            <a:pPr marL="0" indent="0" eaLnBrk="1" hangingPunct="1">
              <a:buNone/>
            </a:pPr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dirty="0"/>
              <a:t>Transaction sequence must continue until:</a:t>
            </a:r>
          </a:p>
          <a:p>
            <a:pPr marL="457200" lvl="1" indent="0" eaLnBrk="1" hangingPunct="1">
              <a:buNone/>
            </a:pPr>
            <a:r>
              <a:rPr lang="en-US" altLang="en-US" sz="2800" dirty="0">
                <a:cs typeface="Consolas" panose="020B0609020204030204" pitchFamily="49" charset="0"/>
              </a:rPr>
              <a:t>1. </a:t>
            </a:r>
            <a:r>
              <a:rPr lang="en-US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US" altLang="en-US" sz="2800" dirty="0"/>
              <a:t> statement is reached</a:t>
            </a:r>
          </a:p>
          <a:p>
            <a:pPr marL="457200" lvl="1" indent="0" eaLnBrk="1" hangingPunct="1">
              <a:buNone/>
            </a:pPr>
            <a:r>
              <a:rPr lang="en-US" altLang="en-US" sz="2800" dirty="0">
                <a:cs typeface="Consolas" panose="020B0609020204030204" pitchFamily="49" charset="0"/>
              </a:rPr>
              <a:t>2. </a:t>
            </a:r>
            <a:r>
              <a:rPr lang="en-US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ROLLBACK</a:t>
            </a:r>
            <a:r>
              <a:rPr lang="en-US" altLang="en-US" sz="2800" dirty="0"/>
              <a:t> statement is reached</a:t>
            </a:r>
          </a:p>
          <a:p>
            <a:pPr marL="457200" lvl="1" indent="0" eaLnBrk="1" hangingPunct="1">
              <a:buNone/>
            </a:pPr>
            <a:r>
              <a:rPr lang="en-US" altLang="en-US" sz="2800" dirty="0"/>
              <a:t>3. End of program is reached</a:t>
            </a:r>
          </a:p>
          <a:p>
            <a:pPr marL="457200" lvl="1" indent="0" eaLnBrk="1" hangingPunct="1">
              <a:buNone/>
            </a:pPr>
            <a:r>
              <a:rPr lang="en-US" altLang="en-US" sz="2800" dirty="0"/>
              <a:t>4. Program is abnormally terminated</a:t>
            </a:r>
          </a:p>
          <a:p>
            <a:pPr eaLnBrk="1" hangingPunct="1"/>
            <a:endParaRPr lang="en-US" altLang="en-US" dirty="0">
              <a:latin typeface="Garamond" panose="02020404030301010803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648F0A-BA7D-7A4D-A4E4-4F573D9560A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023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DB State Transition</a:t>
            </a:r>
          </a:p>
        </p:txBody>
      </p:sp>
      <p:pic>
        <p:nvPicPr>
          <p:cNvPr id="6" name="Picture 2" descr="http://maxdb.sap.com/doc/7_7/81/74b30edc2142658e510080ef6917f1/ppt_img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315" y="1690688"/>
            <a:ext cx="9139553" cy="632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63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D991B6-8164-654C-A5F1-758C2D71C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002358"/>
            <a:ext cx="9144000" cy="1264843"/>
          </a:xfrm>
          <a:prstGeom prst="rect">
            <a:avLst/>
          </a:prstGeom>
        </p:spPr>
      </p:pic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Transactions in MySQL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GB" altLang="en-US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To successfully transfer money, use the START TRANSACTION and COMMIT commands:</a:t>
            </a:r>
          </a:p>
          <a:p>
            <a:pPr eaLnBrk="1" hangingPunct="1"/>
            <a:endParaRPr lang="en-GB" altLang="en-US" dirty="0">
              <a:latin typeface="Garamond" panose="02020404030301010803" pitchFamily="18" charset="0"/>
            </a:endParaRPr>
          </a:p>
          <a:p>
            <a:pPr eaLnBrk="1" hangingPunct="1"/>
            <a:endParaRPr lang="en-GB" altLang="en-US" dirty="0">
              <a:latin typeface="Garamond" panose="02020404030301010803" pitchFamily="18" charset="0"/>
            </a:endParaRPr>
          </a:p>
          <a:p>
            <a:pPr eaLnBrk="1" hangingPunct="1"/>
            <a:endParaRPr lang="en-GB" altLang="en-US" dirty="0">
              <a:latin typeface="Garamond" panose="02020404030301010803" pitchFamily="18" charset="0"/>
            </a:endParaRPr>
          </a:p>
          <a:p>
            <a:pPr marL="109537" indent="0">
              <a:buNone/>
            </a:pPr>
            <a:endParaRPr lang="en-GB" altLang="en-US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</a:endParaRPr>
          </a:p>
          <a:p>
            <a:pPr marL="109537" indent="0">
              <a:buNone/>
            </a:pPr>
            <a:r>
              <a:rPr lang="en-GB" altLang="en-US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The database is not updated until the COMMIT command is executed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33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Implicit Transactions in MySQL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GB" altLang="en-US" dirty="0" err="1"/>
              <a:t>InnoDB</a:t>
            </a:r>
            <a:r>
              <a:rPr lang="en-GB" altLang="en-US" dirty="0"/>
              <a:t> supports transactions</a:t>
            </a:r>
          </a:p>
          <a:p>
            <a:pPr marL="0" indent="0" eaLnBrk="1" hangingPunct="1">
              <a:buNone/>
              <a:defRPr/>
            </a:pPr>
            <a:endParaRPr lang="en-GB" dirty="0"/>
          </a:p>
          <a:p>
            <a:pPr marL="0" indent="0" eaLnBrk="1" hangingPunct="1">
              <a:buNone/>
              <a:defRPr/>
            </a:pPr>
            <a:r>
              <a:rPr lang="en-GB" dirty="0" err="1"/>
              <a:t>MyISAM</a:t>
            </a:r>
            <a:r>
              <a:rPr lang="en-GB" dirty="0"/>
              <a:t> does not support transactions</a:t>
            </a:r>
          </a:p>
          <a:p>
            <a:pPr marL="0" indent="0" eaLnBrk="1" hangingPunct="1">
              <a:buNone/>
              <a:defRPr/>
            </a:pPr>
            <a:endParaRPr lang="en-GB" dirty="0"/>
          </a:p>
          <a:p>
            <a:pPr marL="0" indent="0" eaLnBrk="1" hangingPunct="1">
              <a:buNone/>
              <a:defRPr/>
            </a:pPr>
            <a:r>
              <a:rPr lang="en-GB" dirty="0"/>
              <a:t>MySQL runs by default with auto-commit enabled. </a:t>
            </a:r>
          </a:p>
          <a:p>
            <a:pPr marL="0" indent="0" eaLnBrk="1" hangingPunct="1">
              <a:buNone/>
              <a:defRPr/>
            </a:pPr>
            <a:endParaRPr lang="en-GB" dirty="0"/>
          </a:p>
          <a:p>
            <a:pPr marL="0" indent="0" eaLnBrk="1" hangingPunct="1">
              <a:buNone/>
              <a:defRPr/>
            </a:pPr>
            <a:r>
              <a:rPr lang="en-GB" dirty="0"/>
              <a:t>	Each MySQL statement is treated as a single transaction, with an 	implicit COMMIT at the end.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endParaRPr lang="en-GB" dirty="0"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endParaRPr lang="en-GB" dirty="0"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endParaRPr lang="en-GB" sz="1800" b="1" dirty="0"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91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42A26-67BF-B440-AB9E-C1B0F07A6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Transactions in MySQL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2456F-B501-1B4F-BF39-3CB50CF0F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3214" y="3238728"/>
            <a:ext cx="2485571" cy="6418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is the same as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A174C83-8A0E-F447-9EE7-2175DF22F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063451" y="2343945"/>
            <a:ext cx="10290349" cy="56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9DBEDBA-C5A6-C349-BFBE-61C82552F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1" y="4066608"/>
            <a:ext cx="10165892" cy="134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138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The Transaction Manager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altLang="en-US" sz="3200" dirty="0"/>
              <a:t>The transaction manager enforces the ACID properties</a:t>
            </a:r>
          </a:p>
          <a:p>
            <a:pPr marL="457200" lvl="1" indent="0">
              <a:buNone/>
            </a:pPr>
            <a:endParaRPr lang="en-GB" altLang="en-US" sz="3200" dirty="0"/>
          </a:p>
          <a:p>
            <a:pPr marL="457200" lvl="1" indent="0">
              <a:buNone/>
            </a:pPr>
            <a:r>
              <a:rPr lang="en-GB" altLang="en-US" sz="3200" dirty="0"/>
              <a:t>Manager schedules the operations of transactions</a:t>
            </a:r>
          </a:p>
          <a:p>
            <a:pPr marL="457200" lvl="1" indent="0">
              <a:buNone/>
            </a:pPr>
            <a:r>
              <a:rPr lang="en-GB" altLang="en-US" sz="3200" dirty="0"/>
              <a:t>COMMIT and ROLLBACK are used to ensure atomicity</a:t>
            </a:r>
          </a:p>
          <a:p>
            <a:endParaRPr lang="en-GB" altLang="en-US" sz="3200" dirty="0"/>
          </a:p>
          <a:p>
            <a:pPr marL="0" indent="0">
              <a:buNone/>
            </a:pPr>
            <a:r>
              <a:rPr lang="en-GB" altLang="en-US" sz="3200" dirty="0"/>
              <a:t>Locks or timestamps are used to ensure consistency and isolation for concurrent transactions </a:t>
            </a:r>
          </a:p>
          <a:p>
            <a:pPr marL="0" indent="0">
              <a:buNone/>
            </a:pPr>
            <a:endParaRPr lang="en-GB" altLang="en-US" sz="3200" dirty="0"/>
          </a:p>
          <a:p>
            <a:pPr marL="0" indent="0">
              <a:buNone/>
            </a:pPr>
            <a:r>
              <a:rPr lang="en-GB" altLang="en-US" sz="3200" dirty="0"/>
              <a:t>A log is kept to ensure durability in the event of system failure</a:t>
            </a:r>
          </a:p>
          <a:p>
            <a:pPr lvl="1"/>
            <a:endParaRPr lang="en-GB" alt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78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46531-6520-C246-85E5-F03760949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8196E-3284-2247-9AE3-E8DE5485D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Week 8: Transactions and Concurrency 1 (Lab) (HW3 out)</a:t>
            </a:r>
          </a:p>
          <a:p>
            <a:pPr marL="0" indent="0">
              <a:buNone/>
            </a:pPr>
            <a:r>
              <a:rPr lang="en-US" dirty="0"/>
              <a:t>Week 9: Database Connectivity (No lab due to César Chávez Day)</a:t>
            </a:r>
          </a:p>
          <a:p>
            <a:pPr marL="0" indent="0">
              <a:buNone/>
            </a:pPr>
            <a:r>
              <a:rPr lang="en-US" dirty="0"/>
              <a:t>Week 10: Transactions and Concurrency 2 (Lab) (HW4 out)</a:t>
            </a:r>
          </a:p>
          <a:p>
            <a:pPr marL="0" indent="0">
              <a:buNone/>
            </a:pPr>
            <a:r>
              <a:rPr lang="en-US" dirty="0"/>
              <a:t>Week 11: NoSQL 1 (Document Stores) (Lab)</a:t>
            </a:r>
          </a:p>
          <a:p>
            <a:pPr marL="0" indent="0">
              <a:buNone/>
            </a:pPr>
            <a:r>
              <a:rPr lang="en-US" dirty="0"/>
              <a:t>Week 12: NoSQL 2 (Graph Stores) (EC: HW5 out) (Lab)</a:t>
            </a:r>
          </a:p>
          <a:p>
            <a:pPr marL="0" indent="0">
              <a:buNone/>
            </a:pPr>
            <a:r>
              <a:rPr lang="en-US" dirty="0"/>
              <a:t>Week 13: Optimization (Lab)</a:t>
            </a:r>
          </a:p>
          <a:p>
            <a:pPr marL="0" indent="0">
              <a:buNone/>
            </a:pPr>
            <a:r>
              <a:rPr lang="en-US" dirty="0"/>
              <a:t>Week 14: Administration and Security (EC: Lab)</a:t>
            </a:r>
          </a:p>
          <a:p>
            <a:pPr marL="0" indent="0">
              <a:buNone/>
            </a:pPr>
            <a:r>
              <a:rPr lang="en-US" dirty="0"/>
              <a:t>Week 15: Final Review and Project Presentations</a:t>
            </a:r>
          </a:p>
          <a:p>
            <a:pPr marL="0" indent="0">
              <a:buNone/>
            </a:pPr>
            <a:r>
              <a:rPr lang="en-US" dirty="0"/>
              <a:t>Week 16: Final Exam (5/19 at 8:00am) Projects Due 5/23 at 11:59pm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07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COMMIT and ROLLBACK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GB" altLang="en-US" sz="3200" dirty="0"/>
              <a:t> signals the successful end of a transaction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altLang="en-US" sz="3200" dirty="0"/>
              <a:t>Changes made by the transaction are saved to disk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altLang="en-US" sz="3200" dirty="0"/>
              <a:t>Changes are now visible to other transactions</a:t>
            </a:r>
          </a:p>
          <a:p>
            <a:pPr marL="0" indent="0">
              <a:buNone/>
            </a:pPr>
            <a:endParaRPr lang="en-GB" alt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alt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ROLLBACK</a:t>
            </a:r>
            <a:r>
              <a:rPr lang="en-GB" altLang="en-US" sz="3200" dirty="0"/>
              <a:t> signals the unsuccessful end of a transaction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altLang="en-US" sz="3200" dirty="0"/>
              <a:t>Changes made by the transaction are undone as if the transaction never happened</a:t>
            </a:r>
          </a:p>
          <a:p>
            <a:pPr marL="0" indent="0">
              <a:buNone/>
            </a:pPr>
            <a:endParaRPr lang="en-GB" altLang="en-US" sz="3200" dirty="0"/>
          </a:p>
          <a:p>
            <a:pPr lvl="1"/>
            <a:endParaRPr lang="en-GB" alt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65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DELETE</a:t>
            </a:r>
          </a:p>
        </p:txBody>
      </p:sp>
      <p:pic>
        <p:nvPicPr>
          <p:cNvPr id="808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9800290" cy="744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38199" y="1727201"/>
            <a:ext cx="3864429" cy="3773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63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DELETE</a:t>
            </a:r>
          </a:p>
        </p:txBody>
      </p:sp>
      <p:pic>
        <p:nvPicPr>
          <p:cNvPr id="819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" y="1860433"/>
            <a:ext cx="12057381" cy="4380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797793-61A8-7C43-A23E-26A0BFA3DB71}"/>
              </a:ext>
            </a:extLst>
          </p:cNvPr>
          <p:cNvSpPr/>
          <p:nvPr/>
        </p:nvSpPr>
        <p:spPr>
          <a:xfrm>
            <a:off x="838200" y="3120572"/>
            <a:ext cx="3864429" cy="3773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81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ROLLBACK</a:t>
            </a:r>
          </a:p>
        </p:txBody>
      </p:sp>
      <p:pic>
        <p:nvPicPr>
          <p:cNvPr id="808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09" y="1690688"/>
            <a:ext cx="10127934" cy="7691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57287E-08A7-FE47-B608-E735857018F8}"/>
              </a:ext>
            </a:extLst>
          </p:cNvPr>
          <p:cNvSpPr/>
          <p:nvPr/>
        </p:nvSpPr>
        <p:spPr>
          <a:xfrm>
            <a:off x="794658" y="3207656"/>
            <a:ext cx="3864429" cy="3773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484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Concurrency Control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Coordination of simultaneous transactions executed in a multiuser database system</a:t>
            </a:r>
          </a:p>
          <a:p>
            <a:pPr marL="109537" indent="0">
              <a:buNone/>
            </a:pPr>
            <a:endParaRPr lang="en-US" altLang="en-US" dirty="0">
              <a:latin typeface="Garamond" panose="02020404030301010803" pitchFamily="18" charset="0"/>
            </a:endParaRPr>
          </a:p>
          <a:p>
            <a:pPr marL="109537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Ensures serializability of transactions in a multiuser database environment</a:t>
            </a:r>
          </a:p>
          <a:p>
            <a:pPr marL="109537" indent="0">
              <a:buNone/>
            </a:pPr>
            <a:endParaRPr lang="en-US" altLang="en-US" dirty="0"/>
          </a:p>
          <a:p>
            <a:pPr marL="109537" indent="0">
              <a:buNone/>
            </a:pPr>
            <a:r>
              <a:rPr lang="en-US" altLang="en-US" b="1" dirty="0"/>
              <a:t>Pessimistic: </a:t>
            </a:r>
            <a:r>
              <a:rPr lang="en-US" altLang="en-US" dirty="0"/>
              <a:t>Don’t allow for bad things to happen</a:t>
            </a:r>
          </a:p>
          <a:p>
            <a:pPr marL="109537" indent="0">
              <a:buNone/>
            </a:pPr>
            <a:r>
              <a:rPr lang="en-US" altLang="en-US" b="1" dirty="0"/>
              <a:t>Optimistic:</a:t>
            </a:r>
            <a:r>
              <a:rPr lang="en-US" altLang="en-US" dirty="0"/>
              <a:t> Bad things won’t happen that often, so commit first and ask 		 questions later</a:t>
            </a:r>
            <a:endParaRPr lang="en-US" alt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11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206C-CD23-3E46-AF1D-C6F7A45B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“Concurrent”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A43C8-4F89-F542-92F4-D78ECDE3A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228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Only one transaction at a time</a:t>
            </a:r>
          </a:p>
          <a:p>
            <a:pPr marL="0" indent="0">
              <a:buNone/>
            </a:pPr>
            <a:r>
              <a:rPr lang="en-US" dirty="0"/>
              <a:t>Single database file on disk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to handle updates to the database? 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Make a copy of the whole database</a:t>
            </a:r>
          </a:p>
          <a:p>
            <a:pPr>
              <a:buFontTx/>
              <a:buChar char="-"/>
            </a:pPr>
            <a:r>
              <a:rPr lang="en-US" dirty="0"/>
              <a:t>Change the copy</a:t>
            </a:r>
          </a:p>
          <a:p>
            <a:pPr>
              <a:buFontTx/>
              <a:buChar char="-"/>
            </a:pPr>
            <a:r>
              <a:rPr lang="en-US" dirty="0"/>
              <a:t>Copy it back if transaction successful</a:t>
            </a:r>
          </a:p>
          <a:p>
            <a:pPr>
              <a:buFontTx/>
              <a:buChar char="-"/>
            </a:pPr>
            <a:r>
              <a:rPr lang="en-US" dirty="0"/>
              <a:t>Otherwise, delete copy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4FF035-32EC-B24F-8523-CEDE1CF07480}"/>
              </a:ext>
            </a:extLst>
          </p:cNvPr>
          <p:cNvSpPr txBox="1"/>
          <p:nvPr/>
        </p:nvSpPr>
        <p:spPr>
          <a:xfrm>
            <a:off x="6728346" y="2074460"/>
            <a:ext cx="5131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Why is this probably not feasible at scale?</a:t>
            </a:r>
          </a:p>
        </p:txBody>
      </p:sp>
    </p:spTree>
    <p:extLst>
      <p:ext uri="{BB962C8B-B14F-4D97-AF65-F5344CB8AC3E}">
        <p14:creationId xmlns:p14="http://schemas.microsoft.com/office/powerpoint/2010/main" val="22792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Problems in Concurrency Control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altLang="en-US" b="1" dirty="0">
                <a:latin typeface="Garamond" panose="02020404030301010803" pitchFamily="18" charset="0"/>
              </a:rPr>
              <a:t>Lost updates</a:t>
            </a:r>
            <a:r>
              <a:rPr lang="en-US" altLang="en-US" dirty="0">
                <a:latin typeface="Garamond" panose="02020404030301010803" pitchFamily="18" charset="0"/>
              </a:rPr>
              <a:t> due to concurrent transactions overwriting each other</a:t>
            </a:r>
          </a:p>
          <a:p>
            <a:pPr marL="109537" indent="0">
              <a:buNone/>
            </a:pPr>
            <a:endParaRPr lang="en-US" altLang="en-US" b="1" dirty="0">
              <a:latin typeface="Garamond" panose="02020404030301010803" pitchFamily="18" charset="0"/>
            </a:endParaRPr>
          </a:p>
          <a:p>
            <a:pPr marL="109537" indent="0">
              <a:buNone/>
            </a:pPr>
            <a:r>
              <a:rPr lang="en-US" altLang="en-US" b="1" dirty="0">
                <a:latin typeface="Garamond" panose="02020404030301010803" pitchFamily="18" charset="0"/>
              </a:rPr>
              <a:t>Uncommitted data </a:t>
            </a:r>
            <a:r>
              <a:rPr lang="en-US" altLang="en-US" dirty="0">
                <a:latin typeface="Garamond" panose="02020404030301010803" pitchFamily="18" charset="0"/>
              </a:rPr>
              <a:t>due to transaction using data from another cancelled transaction</a:t>
            </a:r>
          </a:p>
          <a:p>
            <a:pPr marL="109537" indent="0">
              <a:buNone/>
            </a:pPr>
            <a:endParaRPr lang="en-US" altLang="en-US" b="1" dirty="0">
              <a:latin typeface="Garamond" panose="02020404030301010803" pitchFamily="18" charset="0"/>
            </a:endParaRPr>
          </a:p>
          <a:p>
            <a:pPr marL="109537" indent="0">
              <a:buNone/>
            </a:pPr>
            <a:r>
              <a:rPr lang="en-US" altLang="en-US" b="1" dirty="0">
                <a:latin typeface="Garamond" panose="02020404030301010803" pitchFamily="18" charset="0"/>
              </a:rPr>
              <a:t>Inconsistent Retrievals</a:t>
            </a:r>
            <a:r>
              <a:rPr lang="en-US" altLang="en-US" dirty="0">
                <a:latin typeface="Garamond" panose="02020404030301010803" pitchFamily="18" charset="0"/>
              </a:rPr>
              <a:t> occur when a transaction accesses data before and after one or more transactions finish working with such data.</a:t>
            </a:r>
            <a:endParaRPr lang="en-US" altLang="en-US" b="1" dirty="0">
              <a:latin typeface="Garamond" panose="02020404030301010803" pitchFamily="18" charset="0"/>
            </a:endParaRPr>
          </a:p>
          <a:p>
            <a:pPr marL="109537" indent="0">
              <a:buNone/>
            </a:pPr>
            <a:endParaRPr lang="en-US" altLang="en-US" b="1" dirty="0">
              <a:latin typeface="Garamond" panose="02020404030301010803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83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C94E-417C-474C-B7B1-9301DD85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64651-1431-334E-B07F-DA8EA684C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450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Database Objects (A, B, etc.)</a:t>
            </a:r>
          </a:p>
          <a:p>
            <a:pPr marL="0" indent="0">
              <a:buNone/>
            </a:pPr>
            <a:r>
              <a:rPr lang="en-US" dirty="0"/>
              <a:t>Read</a:t>
            </a:r>
          </a:p>
          <a:p>
            <a:pPr marL="457200" lvl="1" indent="0">
              <a:buNone/>
            </a:pPr>
            <a:r>
              <a:rPr lang="en-US" dirty="0"/>
              <a:t>Operation that retrieves information from the database (select)</a:t>
            </a:r>
          </a:p>
          <a:p>
            <a:pPr marL="0" indent="0">
              <a:buNone/>
            </a:pPr>
            <a:r>
              <a:rPr lang="en-US" dirty="0"/>
              <a:t>Write</a:t>
            </a:r>
          </a:p>
          <a:p>
            <a:pPr marL="457200" lvl="1" indent="0">
              <a:buNone/>
            </a:pPr>
            <a:r>
              <a:rPr lang="en-US" dirty="0"/>
              <a:t>Operation that modifies information in the database (update, insert, delete)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56180E-6444-AF4F-AA92-BD002B9F04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3120727"/>
              </p:ext>
            </p:extLst>
          </p:nvPr>
        </p:nvGraphicFramePr>
        <p:xfrm>
          <a:off x="6361556" y="838200"/>
          <a:ext cx="4884506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2253">
                  <a:extLst>
                    <a:ext uri="{9D8B030D-6E8A-4147-A177-3AD203B41FA5}">
                      <a16:colId xmlns:a16="http://schemas.microsoft.com/office/drawing/2014/main" val="2222354860"/>
                    </a:ext>
                  </a:extLst>
                </a:gridCol>
                <a:gridCol w="2442253">
                  <a:extLst>
                    <a:ext uri="{9D8B030D-6E8A-4147-A177-3AD203B41FA5}">
                      <a16:colId xmlns:a16="http://schemas.microsoft.com/office/drawing/2014/main" val="1889983119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8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Read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17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Write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65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Read 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04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 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59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Read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67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Write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848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Read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73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386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759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2B48A1E-82A1-F245-8DA9-2D3CF77535C4}"/>
              </a:ext>
            </a:extLst>
          </p:cNvPr>
          <p:cNvSpPr txBox="1"/>
          <p:nvPr/>
        </p:nvSpPr>
        <p:spPr>
          <a:xfrm rot="5400000">
            <a:off x="11139263" y="1524614"/>
            <a:ext cx="1067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TIME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63248F67-F3ED-0740-9131-029F2B61DBD6}"/>
              </a:ext>
            </a:extLst>
          </p:cNvPr>
          <p:cNvSpPr/>
          <p:nvPr/>
        </p:nvSpPr>
        <p:spPr>
          <a:xfrm>
            <a:off x="11411614" y="2511188"/>
            <a:ext cx="473298" cy="30570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3072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BF5C8-A83D-A74F-82D0-3BCBEEF4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T1 and 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E4F28-889B-B04D-8CBD-DB05CB0B3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terminator poster">
            <a:extLst>
              <a:ext uri="{FF2B5EF4-FFF2-40B4-BE49-F238E27FC236}">
                <a16:creationId xmlns:a16="http://schemas.microsoft.com/office/drawing/2014/main" id="{8DE63716-54D5-B448-AA1C-BA0CB8AF9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989" y="1459572"/>
            <a:ext cx="3396023" cy="508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erminator 2 poster">
            <a:extLst>
              <a:ext uri="{FF2B5EF4-FFF2-40B4-BE49-F238E27FC236}">
                <a16:creationId xmlns:a16="http://schemas.microsoft.com/office/drawing/2014/main" id="{C1B7F2C7-7C26-2048-AA14-A5C542D76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980" y="1459572"/>
            <a:ext cx="3388962" cy="508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12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3AD19-00CB-124C-A6FB-AD3253A7E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81AEB-EF5F-7A40-940D-61EF20CD2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178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the value of A after both transactions complete?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should it be for consistency?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Lost update </a:t>
            </a:r>
            <a:r>
              <a:rPr lang="en-US" dirty="0"/>
              <a:t>due to overwrite, T2 writes before T1 commits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F0AC9C3-2763-184F-BACE-1A474CF0A6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168705"/>
              </p:ext>
            </p:extLst>
          </p:nvPr>
        </p:nvGraphicFramePr>
        <p:xfrm>
          <a:off x="6787194" y="1688153"/>
          <a:ext cx="4884506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2253">
                  <a:extLst>
                    <a:ext uri="{9D8B030D-6E8A-4147-A177-3AD203B41FA5}">
                      <a16:colId xmlns:a16="http://schemas.microsoft.com/office/drawing/2014/main" val="2222354860"/>
                    </a:ext>
                  </a:extLst>
                </a:gridCol>
                <a:gridCol w="2442253">
                  <a:extLst>
                    <a:ext uri="{9D8B030D-6E8A-4147-A177-3AD203B41FA5}">
                      <a16:colId xmlns:a16="http://schemas.microsoft.com/office/drawing/2014/main" val="1889983119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8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START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17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Read (A) A=20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65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Read (A) A=20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04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Write(A) A+=5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67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Write(A) A+=10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73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75994"/>
                  </a:ext>
                </a:extLst>
              </a:tr>
            </a:tbl>
          </a:graphicData>
        </a:graphic>
      </p:graphicFrame>
      <p:sp>
        <p:nvSpPr>
          <p:cNvPr id="5" name="Left Arrow 4">
            <a:extLst>
              <a:ext uri="{FF2B5EF4-FFF2-40B4-BE49-F238E27FC236}">
                <a16:creationId xmlns:a16="http://schemas.microsoft.com/office/drawing/2014/main" id="{0AB697EE-858F-6B4F-AB89-753BC97DFAF7}"/>
              </a:ext>
            </a:extLst>
          </p:cNvPr>
          <p:cNvSpPr/>
          <p:nvPr/>
        </p:nvSpPr>
        <p:spPr>
          <a:xfrm rot="10800000">
            <a:off x="6096000" y="3843399"/>
            <a:ext cx="541538" cy="3107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B393C2E-5C05-C141-AF20-7E9E0556FCD8}"/>
              </a:ext>
            </a:extLst>
          </p:cNvPr>
          <p:cNvCxnSpPr/>
          <p:nvPr/>
        </p:nvCxnSpPr>
        <p:spPr>
          <a:xfrm>
            <a:off x="6787194" y="3764132"/>
            <a:ext cx="2436705" cy="49715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A3200D-B3E2-CB46-B620-FC91D5A2FCF1}"/>
              </a:ext>
            </a:extLst>
          </p:cNvPr>
          <p:cNvCxnSpPr/>
          <p:nvPr/>
        </p:nvCxnSpPr>
        <p:spPr>
          <a:xfrm flipH="1">
            <a:off x="6787194" y="3764132"/>
            <a:ext cx="2427827" cy="52378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53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7A806-8DD3-324A-9796-6815BA2A0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on Wednesday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A8360-D564-1442-8357-1B40755DF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Setting up remote MySQL servers on </a:t>
            </a:r>
            <a:r>
              <a:rPr lang="en-US" dirty="0" err="1"/>
              <a:t>CIKeys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Transactions Lab</a:t>
            </a:r>
          </a:p>
        </p:txBody>
      </p:sp>
    </p:spTree>
    <p:extLst>
      <p:ext uri="{BB962C8B-B14F-4D97-AF65-F5344CB8AC3E}">
        <p14:creationId xmlns:p14="http://schemas.microsoft.com/office/powerpoint/2010/main" val="2723157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EF2A-D347-A449-92BF-9B43F148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on Uncommitted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DD88E-7BF0-A448-8FAF-64114429A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8688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the current value of A?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should be the current value of A?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T2 </a:t>
            </a:r>
            <a:r>
              <a:rPr lang="en-US" b="1" dirty="0"/>
              <a:t>read uncommitted data</a:t>
            </a:r>
            <a:r>
              <a:rPr lang="en-US" dirty="0"/>
              <a:t> from T1 and made an inconsistent write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432304-C9ED-A64F-892C-02D6FDC0F4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316775"/>
              </p:ext>
            </p:extLst>
          </p:nvPr>
        </p:nvGraphicFramePr>
        <p:xfrm>
          <a:off x="6636763" y="2187734"/>
          <a:ext cx="5257800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2235486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89983119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8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START (A=10)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START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17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Write (A) A =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65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Read (A) A =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04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 (A) A +=5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59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ROLLBACK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67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848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31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A997-618C-5743-A9AE-AAD7FEF0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Inconsistent Retrieval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E62D119-FDDB-964C-B347-B8E9AFBD37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6099653"/>
              </p:ext>
            </p:extLst>
          </p:nvPr>
        </p:nvGraphicFramePr>
        <p:xfrm>
          <a:off x="5086905" y="1932157"/>
          <a:ext cx="6628660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0363">
                  <a:extLst>
                    <a:ext uri="{9D8B030D-6E8A-4147-A177-3AD203B41FA5}">
                      <a16:colId xmlns:a16="http://schemas.microsoft.com/office/drawing/2014/main" val="2222354860"/>
                    </a:ext>
                  </a:extLst>
                </a:gridCol>
                <a:gridCol w="3408297">
                  <a:extLst>
                    <a:ext uri="{9D8B030D-6E8A-4147-A177-3AD203B41FA5}">
                      <a16:colId xmlns:a16="http://schemas.microsoft.com/office/drawing/2014/main" val="1889983119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8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START (P=[])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START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17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Write (P) P = 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65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Write (P) P = [1,2]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Read (P) AVG(P)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04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Write (P) P = [1,2,3]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59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 (Q) Q = AVG(P)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67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848885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3B377A-0439-F545-8727-5D5492D07147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40622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What happened?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Inconsistent retrieval</a:t>
            </a:r>
            <a:r>
              <a:rPr lang="en-US" dirty="0"/>
              <a:t> of average of 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Also write of uncommitted data</a:t>
            </a:r>
          </a:p>
        </p:txBody>
      </p:sp>
    </p:spTree>
    <p:extLst>
      <p:ext uri="{BB962C8B-B14F-4D97-AF65-F5344CB8AC3E}">
        <p14:creationId xmlns:p14="http://schemas.microsoft.com/office/powerpoint/2010/main" val="7808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55E4-415C-524D-9078-0143F5D6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Serializability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4992-85B9-5D45-AC33-0F909DA95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dirty="0">
                <a:latin typeface="Garamond" panose="02020404030301010803" pitchFamily="18" charset="0"/>
              </a:rPr>
              <a:t>Ensures consistency of concurrent transaction execution.</a:t>
            </a:r>
          </a:p>
          <a:p>
            <a:pPr marL="109537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109537" indent="0">
              <a:buNone/>
            </a:pPr>
            <a:r>
              <a:rPr lang="en-US" dirty="0">
                <a:latin typeface="Garamond" panose="02020404030301010803" pitchFamily="18" charset="0"/>
              </a:rPr>
              <a:t>That is, if you have a series of transactions occurring simultaneously, they do not result in an inconsistent database state (with regards to their explicit operations)*.</a:t>
            </a:r>
          </a:p>
          <a:p>
            <a:pPr marL="109537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109537" indent="0">
              <a:buNone/>
            </a:pPr>
            <a:r>
              <a:rPr lang="en-US" dirty="0">
                <a:latin typeface="Garamond" panose="02020404030301010803" pitchFamily="18" charset="0"/>
              </a:rPr>
              <a:t>			*errors of semantics, like user error or 			  incorrect statements, are still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9D0E4-0AD3-DA49-9464-10870B63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77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 Scheduler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Establishes the order in which the operations are executed within concurrent transactions </a:t>
            </a:r>
          </a:p>
          <a:p>
            <a:pPr marL="109537" indent="0">
              <a:buNone/>
            </a:pPr>
            <a:endParaRPr lang="en-US" altLang="en-US" dirty="0"/>
          </a:p>
          <a:p>
            <a:pPr marL="109537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Interleaves the execution of database operations to ensure </a:t>
            </a:r>
            <a:r>
              <a:rPr lang="en-US" altLang="en-US" b="1" dirty="0">
                <a:latin typeface="Garamond" panose="02020404030301010803" pitchFamily="18" charset="0"/>
              </a:rPr>
              <a:t>serializability</a:t>
            </a:r>
            <a:r>
              <a:rPr lang="en-US" altLang="en-US" dirty="0">
                <a:latin typeface="Garamond" panose="02020404030301010803" pitchFamily="18" charset="0"/>
              </a:rPr>
              <a:t> and isolation of transactions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744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 Scheduler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Based on </a:t>
            </a:r>
            <a:r>
              <a:rPr lang="en-US" altLang="en-US" b="1" dirty="0">
                <a:latin typeface="Garamond" panose="02020404030301010803" pitchFamily="18" charset="0"/>
              </a:rPr>
              <a:t>concurrency control algorithms</a:t>
            </a:r>
            <a:r>
              <a:rPr lang="en-US" altLang="en-US" dirty="0">
                <a:solidFill>
                  <a:srgbClr val="0000CC"/>
                </a:solidFill>
                <a:latin typeface="Garamond" panose="02020404030301010803" pitchFamily="18" charset="0"/>
              </a:rPr>
              <a:t> </a:t>
            </a:r>
            <a:r>
              <a:rPr lang="en-US" altLang="en-US" dirty="0">
                <a:latin typeface="Garamond" panose="02020404030301010803" pitchFamily="18" charset="0"/>
              </a:rPr>
              <a:t>to determine the appropriate order</a:t>
            </a:r>
          </a:p>
          <a:p>
            <a:pPr marL="109537" indent="0">
              <a:buNone/>
            </a:pPr>
            <a:endParaRPr lang="en-US" altLang="en-US" dirty="0">
              <a:latin typeface="Garamond" panose="02020404030301010803" pitchFamily="18" charset="0"/>
            </a:endParaRPr>
          </a:p>
          <a:p>
            <a:pPr marL="109537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Creates serialization schedule </a:t>
            </a:r>
          </a:p>
          <a:p>
            <a:pPr marL="109537" indent="0">
              <a:buNone/>
            </a:pPr>
            <a:endParaRPr lang="en-US" altLang="en-US" b="1" dirty="0"/>
          </a:p>
          <a:p>
            <a:pPr marL="109537" indent="0">
              <a:buNone/>
            </a:pPr>
            <a:r>
              <a:rPr lang="en-US" altLang="en-US" b="1" dirty="0">
                <a:latin typeface="Garamond" panose="02020404030301010803" pitchFamily="18" charset="0"/>
              </a:rPr>
              <a:t>Serializable schedule</a:t>
            </a:r>
            <a:r>
              <a:rPr lang="en-US" altLang="en-US" dirty="0">
                <a:latin typeface="Garamond" panose="02020404030301010803" pitchFamily="18" charset="0"/>
              </a:rPr>
              <a:t>: Interleaved execution of transactions yields the same results as the serial execution of the transactions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37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2EE94-C593-C145-8E76-34516B842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Conflict Serializability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A2578-15C8-AA46-9BBC-9AA0070B1F89}"/>
              </a:ext>
            </a:extLst>
          </p:cNvPr>
          <p:cNvSpPr txBox="1"/>
          <p:nvPr/>
        </p:nvSpPr>
        <p:spPr>
          <a:xfrm>
            <a:off x="6096000" y="1690688"/>
            <a:ext cx="525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T1 Write (A)</a:t>
            </a:r>
          </a:p>
          <a:p>
            <a:r>
              <a:rPr lang="en-US" sz="2800" dirty="0">
                <a:latin typeface="Garamond" panose="02020404030301010803" pitchFamily="18" charset="0"/>
              </a:rPr>
              <a:t>T2 Read (A)</a:t>
            </a:r>
          </a:p>
          <a:p>
            <a:r>
              <a:rPr lang="en-US" sz="2800" dirty="0">
                <a:latin typeface="Garamond" panose="02020404030301010803" pitchFamily="18" charset="0"/>
              </a:rPr>
              <a:t>		order matter?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AB1A89-A4DB-554D-B264-DC29CF283E41}"/>
              </a:ext>
            </a:extLst>
          </p:cNvPr>
          <p:cNvSpPr txBox="1"/>
          <p:nvPr/>
        </p:nvSpPr>
        <p:spPr>
          <a:xfrm>
            <a:off x="6339155" y="3945864"/>
            <a:ext cx="525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T1 Write (A)</a:t>
            </a:r>
          </a:p>
          <a:p>
            <a:r>
              <a:rPr lang="en-US" sz="2800" dirty="0">
                <a:latin typeface="Garamond" panose="02020404030301010803" pitchFamily="18" charset="0"/>
              </a:rPr>
              <a:t>T2 Write (A)</a:t>
            </a:r>
          </a:p>
          <a:p>
            <a:r>
              <a:rPr lang="en-US" sz="2800" dirty="0">
                <a:latin typeface="Garamond" panose="02020404030301010803" pitchFamily="18" charset="0"/>
              </a:rPr>
              <a:t>		order matter?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545A53-4FBD-5F44-8D6B-5FB14C2D52BA}"/>
              </a:ext>
            </a:extLst>
          </p:cNvPr>
          <p:cNvSpPr txBox="1"/>
          <p:nvPr/>
        </p:nvSpPr>
        <p:spPr>
          <a:xfrm>
            <a:off x="1081355" y="3945865"/>
            <a:ext cx="525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T1 Read (A)</a:t>
            </a:r>
          </a:p>
          <a:p>
            <a:r>
              <a:rPr lang="en-US" sz="2800" dirty="0">
                <a:latin typeface="Garamond" panose="02020404030301010803" pitchFamily="18" charset="0"/>
              </a:rPr>
              <a:t>T2 Write (A)</a:t>
            </a:r>
          </a:p>
          <a:p>
            <a:r>
              <a:rPr lang="en-US" sz="2800" dirty="0">
                <a:latin typeface="Garamond" panose="02020404030301010803" pitchFamily="18" charset="0"/>
              </a:rPr>
              <a:t>		order matter?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6C32C3-A062-4E4A-ADC3-5DBF0AA1EE1C}"/>
              </a:ext>
            </a:extLst>
          </p:cNvPr>
          <p:cNvSpPr txBox="1"/>
          <p:nvPr/>
        </p:nvSpPr>
        <p:spPr>
          <a:xfrm>
            <a:off x="1081355" y="1690687"/>
            <a:ext cx="525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T1 Read (A)</a:t>
            </a:r>
          </a:p>
          <a:p>
            <a:r>
              <a:rPr lang="en-US" sz="2800" dirty="0">
                <a:latin typeface="Garamond" panose="02020404030301010803" pitchFamily="18" charset="0"/>
              </a:rPr>
              <a:t>T2 Read (A)</a:t>
            </a:r>
          </a:p>
          <a:p>
            <a:r>
              <a:rPr lang="en-US" sz="2800" dirty="0">
                <a:latin typeface="Garamond" panose="02020404030301010803" pitchFamily="18" charset="0"/>
              </a:rPr>
              <a:t>		order matter?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B82E7-01D3-7E45-A8ED-D38A954D1864}"/>
              </a:ext>
            </a:extLst>
          </p:cNvPr>
          <p:cNvSpPr txBox="1"/>
          <p:nvPr/>
        </p:nvSpPr>
        <p:spPr>
          <a:xfrm>
            <a:off x="1054567" y="5517682"/>
            <a:ext cx="105691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Garamond" panose="02020404030301010803" pitchFamily="18" charset="0"/>
              </a:rPr>
              <a:t>Conflict</a:t>
            </a:r>
            <a:r>
              <a:rPr lang="en-US" sz="3200" dirty="0">
                <a:latin typeface="Garamond" panose="02020404030301010803" pitchFamily="18" charset="0"/>
              </a:rPr>
              <a:t> is when there are two operations on the same data item </a:t>
            </a:r>
          </a:p>
          <a:p>
            <a:r>
              <a:rPr lang="en-US" sz="3200" dirty="0">
                <a:latin typeface="Garamond" panose="02020404030301010803" pitchFamily="18" charset="0"/>
              </a:rPr>
              <a:t>and one is a write operation</a:t>
            </a:r>
            <a:endParaRPr lang="en-US" sz="32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2EE94-C593-C145-8E76-34516B842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Conflict Serializability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A2578-15C8-AA46-9BBC-9AA0070B1F89}"/>
              </a:ext>
            </a:extLst>
          </p:cNvPr>
          <p:cNvSpPr txBox="1"/>
          <p:nvPr/>
        </p:nvSpPr>
        <p:spPr>
          <a:xfrm>
            <a:off x="6096000" y="1690688"/>
            <a:ext cx="525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T1 Write (A)</a:t>
            </a:r>
          </a:p>
          <a:p>
            <a:r>
              <a:rPr lang="en-US" sz="2800" dirty="0">
                <a:latin typeface="Garamond" panose="02020404030301010803" pitchFamily="18" charset="0"/>
              </a:rPr>
              <a:t>T2 Read (A)</a:t>
            </a:r>
          </a:p>
          <a:p>
            <a:r>
              <a:rPr lang="en-US" sz="2800" b="1" dirty="0">
                <a:latin typeface="Garamond" panose="02020404030301010803" pitchFamily="18" charset="0"/>
              </a:rPr>
              <a:t>		Write-Read Conflict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AB1A89-A4DB-554D-B264-DC29CF283E41}"/>
              </a:ext>
            </a:extLst>
          </p:cNvPr>
          <p:cNvSpPr txBox="1"/>
          <p:nvPr/>
        </p:nvSpPr>
        <p:spPr>
          <a:xfrm>
            <a:off x="6339155" y="3945864"/>
            <a:ext cx="525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T1 Write (A)</a:t>
            </a:r>
          </a:p>
          <a:p>
            <a:r>
              <a:rPr lang="en-US" sz="2800" dirty="0">
                <a:latin typeface="Garamond" panose="02020404030301010803" pitchFamily="18" charset="0"/>
              </a:rPr>
              <a:t>T2 Write (A)</a:t>
            </a:r>
          </a:p>
          <a:p>
            <a:r>
              <a:rPr lang="en-US" sz="2800" b="1" dirty="0">
                <a:latin typeface="Garamond" panose="02020404030301010803" pitchFamily="18" charset="0"/>
              </a:rPr>
              <a:t>		Write-Write Conflict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545A53-4FBD-5F44-8D6B-5FB14C2D52BA}"/>
              </a:ext>
            </a:extLst>
          </p:cNvPr>
          <p:cNvSpPr txBox="1"/>
          <p:nvPr/>
        </p:nvSpPr>
        <p:spPr>
          <a:xfrm>
            <a:off x="1081355" y="3945865"/>
            <a:ext cx="525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T1 Read (A)</a:t>
            </a:r>
          </a:p>
          <a:p>
            <a:r>
              <a:rPr lang="en-US" sz="2800" dirty="0">
                <a:latin typeface="Garamond" panose="02020404030301010803" pitchFamily="18" charset="0"/>
              </a:rPr>
              <a:t>T2 Write (A)</a:t>
            </a:r>
          </a:p>
          <a:p>
            <a:r>
              <a:rPr lang="en-US" sz="2800" b="1" dirty="0">
                <a:latin typeface="Garamond" panose="02020404030301010803" pitchFamily="18" charset="0"/>
              </a:rPr>
              <a:t>		Read-Write Conflict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6C32C3-A062-4E4A-ADC3-5DBF0AA1EE1C}"/>
              </a:ext>
            </a:extLst>
          </p:cNvPr>
          <p:cNvSpPr txBox="1"/>
          <p:nvPr/>
        </p:nvSpPr>
        <p:spPr>
          <a:xfrm>
            <a:off x="1081355" y="1690687"/>
            <a:ext cx="525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T1 Read (A)</a:t>
            </a:r>
          </a:p>
          <a:p>
            <a:r>
              <a:rPr lang="en-US" sz="2800" dirty="0">
                <a:latin typeface="Garamond" panose="02020404030301010803" pitchFamily="18" charset="0"/>
              </a:rPr>
              <a:t>T2 Read (A)</a:t>
            </a:r>
          </a:p>
          <a:p>
            <a:r>
              <a:rPr lang="en-US" sz="2800" b="1" dirty="0">
                <a:latin typeface="Garamond" panose="02020404030301010803" pitchFamily="18" charset="0"/>
              </a:rPr>
              <a:t>		No conflict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B82E7-01D3-7E45-A8ED-D38A954D1864}"/>
              </a:ext>
            </a:extLst>
          </p:cNvPr>
          <p:cNvSpPr txBox="1"/>
          <p:nvPr/>
        </p:nvSpPr>
        <p:spPr>
          <a:xfrm>
            <a:off x="1054567" y="5517682"/>
            <a:ext cx="105691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Garamond" panose="02020404030301010803" pitchFamily="18" charset="0"/>
              </a:rPr>
              <a:t>Conflict</a:t>
            </a:r>
            <a:r>
              <a:rPr lang="en-US" sz="3200" dirty="0">
                <a:latin typeface="Garamond" panose="02020404030301010803" pitchFamily="18" charset="0"/>
              </a:rPr>
              <a:t> is when there are two operations on the same data item </a:t>
            </a:r>
          </a:p>
          <a:p>
            <a:r>
              <a:rPr lang="en-US" sz="3200" dirty="0">
                <a:latin typeface="Garamond" panose="02020404030301010803" pitchFamily="18" charset="0"/>
              </a:rPr>
              <a:t>and one is a write operation</a:t>
            </a:r>
            <a:endParaRPr lang="en-US" sz="32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47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69683-359C-EF4B-808F-4BD8FE91F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Unrepeatable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5BC9D-6BCB-A74B-9BB4-AE5886227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8682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Read-Write Conflict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T1 gets two different values for A in the same transaction which breaks isolation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1328EF-E883-7845-A388-BEF2975D04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6192376"/>
              </p:ext>
            </p:extLst>
          </p:nvPr>
        </p:nvGraphicFramePr>
        <p:xfrm>
          <a:off x="6331963" y="1825625"/>
          <a:ext cx="5257800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2235486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89983119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8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START (A=10)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START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17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Read (A) A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65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Read (A) A =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04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 (A) A +=5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59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Read (A) A =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67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848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0697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EF2A-D347-A449-92BF-9B43F148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on Uncommitted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DD88E-7BF0-A448-8FAF-64114429A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8688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Write-Read Conflict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T2 reads A with uncommitted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Also known as a ”dirty read”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432304-C9ED-A64F-892C-02D6FDC0F4CD}"/>
              </a:ext>
            </a:extLst>
          </p:cNvPr>
          <p:cNvGraphicFramePr>
            <a:graphicFrameLocks/>
          </p:cNvGraphicFramePr>
          <p:nvPr/>
        </p:nvGraphicFramePr>
        <p:xfrm>
          <a:off x="6636763" y="2187734"/>
          <a:ext cx="5257800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2235486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89983119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8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START (A=10)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START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17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Write (A) A =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65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Read (A) A =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04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 (A) A +=5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59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ROLLBACK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67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848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8074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3CF0A-41D2-3045-92E4-44F0CBFA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Overwriting </a:t>
            </a:r>
            <a:r>
              <a:rPr lang="en-US"/>
              <a:t>Uncommitted Dat</a:t>
            </a:r>
            <a:r>
              <a:rPr lang="en-US" dirty="0"/>
              <a:t>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9F5C3-BA33-F543-A2CA-620A4D9F6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534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Write-write conflict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T2 overwrites 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T1 overwrites B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2A4AA46-EB5C-C748-89A9-2E7C17500C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8542324"/>
              </p:ext>
            </p:extLst>
          </p:nvPr>
        </p:nvGraphicFramePr>
        <p:xfrm>
          <a:off x="5250436" y="2187734"/>
          <a:ext cx="6103364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1682">
                  <a:extLst>
                    <a:ext uri="{9D8B030D-6E8A-4147-A177-3AD203B41FA5}">
                      <a16:colId xmlns:a16="http://schemas.microsoft.com/office/drawing/2014/main" val="2222354860"/>
                    </a:ext>
                  </a:extLst>
                </a:gridCol>
                <a:gridCol w="3051682">
                  <a:extLst>
                    <a:ext uri="{9D8B030D-6E8A-4147-A177-3AD203B41FA5}">
                      <a16:colId xmlns:a16="http://schemas.microsoft.com/office/drawing/2014/main" val="1889983119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8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START (A=10)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START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17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Write (A) A =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65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 (A) A = 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04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 (B) B = ‘Ant’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59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Write (B) B = “Dog”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67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848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034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en-US" dirty="0">
                <a:latin typeface="Garamond" panose="02020404030301010803" pitchFamily="18" charset="0"/>
              </a:rPr>
              <a:t>Properties of database transactions</a:t>
            </a:r>
          </a:p>
          <a:p>
            <a:pPr marL="0" indent="0">
              <a:buNone/>
              <a:defRPr/>
            </a:pPr>
            <a:endParaRPr lang="en-US" altLang="en-US" dirty="0">
              <a:latin typeface="Garamond" panose="02020404030301010803" pitchFamily="18" charset="0"/>
            </a:endParaRPr>
          </a:p>
          <a:p>
            <a:pPr marL="0" indent="0">
              <a:buNone/>
              <a:defRPr/>
            </a:pPr>
            <a:r>
              <a:rPr lang="en-US" altLang="en-US" dirty="0">
                <a:latin typeface="Garamond" panose="02020404030301010803" pitchFamily="18" charset="0"/>
              </a:rPr>
              <a:t>Concurrency control</a:t>
            </a:r>
          </a:p>
          <a:p>
            <a:pPr marL="0" indent="0">
              <a:buNone/>
              <a:defRPr/>
            </a:pPr>
            <a:endParaRPr lang="en-US" altLang="en-US" dirty="0">
              <a:latin typeface="Garamond" panose="02020404030301010803" pitchFamily="18" charset="0"/>
            </a:endParaRPr>
          </a:p>
          <a:p>
            <a:pPr marL="0" indent="0">
              <a:buNone/>
              <a:defRPr/>
            </a:pPr>
            <a:r>
              <a:rPr lang="en-US" altLang="en-US" dirty="0">
                <a:latin typeface="Garamond" panose="02020404030301010803" pitchFamily="18" charset="0"/>
              </a:rPr>
              <a:t>Locking</a:t>
            </a:r>
          </a:p>
          <a:p>
            <a:pPr marL="0" indent="0">
              <a:buNone/>
              <a:defRPr/>
            </a:pPr>
            <a:endParaRPr lang="en-US" altLang="en-US" dirty="0"/>
          </a:p>
          <a:p>
            <a:pPr marL="0" indent="0">
              <a:buNone/>
              <a:defRPr/>
            </a:pPr>
            <a:r>
              <a:rPr lang="en-US" altLang="en-US" dirty="0">
                <a:latin typeface="Garamond" panose="02020404030301010803" pitchFamily="18" charset="0"/>
              </a:rPr>
              <a:t>Will continue in Week 9 after spring break! Woo!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16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7A44F-65CD-E042-AA6E-2B95BD37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AD606-DDDC-2C45-B43B-EC8A01969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76FC90C0-8EC7-A14C-8960-CC067AA9A6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309942"/>
              </p:ext>
            </p:extLst>
          </p:nvPr>
        </p:nvGraphicFramePr>
        <p:xfrm>
          <a:off x="3653747" y="681037"/>
          <a:ext cx="4884506" cy="5699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2253">
                  <a:extLst>
                    <a:ext uri="{9D8B030D-6E8A-4147-A177-3AD203B41FA5}">
                      <a16:colId xmlns:a16="http://schemas.microsoft.com/office/drawing/2014/main" val="2222354860"/>
                    </a:ext>
                  </a:extLst>
                </a:gridCol>
                <a:gridCol w="2442253">
                  <a:extLst>
                    <a:ext uri="{9D8B030D-6E8A-4147-A177-3AD203B41FA5}">
                      <a16:colId xmlns:a16="http://schemas.microsoft.com/office/drawing/2014/main" val="1889983119"/>
                    </a:ext>
                  </a:extLst>
                </a:gridCol>
              </a:tblGrid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86611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Read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17567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Write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65089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Read 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048444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 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59664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Read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671375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Write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848885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508458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Read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739298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386097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759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F1554B4-9853-7F48-AFE7-FCFFF9833E71}"/>
              </a:ext>
            </a:extLst>
          </p:cNvPr>
          <p:cNvSpPr txBox="1"/>
          <p:nvPr/>
        </p:nvSpPr>
        <p:spPr>
          <a:xfrm>
            <a:off x="414670" y="6380808"/>
            <a:ext cx="6479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pulled from CMU Database Systems Fall 2019 – Lecture 16</a:t>
            </a:r>
          </a:p>
        </p:txBody>
      </p:sp>
      <p:sp>
        <p:nvSpPr>
          <p:cNvPr id="7" name="Up-Down Arrow 6">
            <a:extLst>
              <a:ext uri="{FF2B5EF4-FFF2-40B4-BE49-F238E27FC236}">
                <a16:creationId xmlns:a16="http://schemas.microsoft.com/office/drawing/2014/main" id="{14045BA3-A693-7540-855A-BDBE5791F43A}"/>
              </a:ext>
            </a:extLst>
          </p:cNvPr>
          <p:cNvSpPr/>
          <p:nvPr/>
        </p:nvSpPr>
        <p:spPr>
          <a:xfrm rot="14623860" flipH="1">
            <a:off x="5435428" y="2678033"/>
            <a:ext cx="272138" cy="1283418"/>
          </a:xfrm>
          <a:prstGeom prst="upDownArrow">
            <a:avLst/>
          </a:prstGeom>
          <a:solidFill>
            <a:schemeClr val="accent2"/>
          </a:solidFill>
          <a:ln>
            <a:solidFill>
              <a:srgbClr val="ED7D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8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7A44F-65CD-E042-AA6E-2B95BD37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AD606-DDDC-2C45-B43B-EC8A01969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76FC90C0-8EC7-A14C-8960-CC067AA9A6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2815821"/>
              </p:ext>
            </p:extLst>
          </p:nvPr>
        </p:nvGraphicFramePr>
        <p:xfrm>
          <a:off x="3653747" y="681037"/>
          <a:ext cx="4884506" cy="5699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2253">
                  <a:extLst>
                    <a:ext uri="{9D8B030D-6E8A-4147-A177-3AD203B41FA5}">
                      <a16:colId xmlns:a16="http://schemas.microsoft.com/office/drawing/2014/main" val="2222354860"/>
                    </a:ext>
                  </a:extLst>
                </a:gridCol>
                <a:gridCol w="2442253">
                  <a:extLst>
                    <a:ext uri="{9D8B030D-6E8A-4147-A177-3AD203B41FA5}">
                      <a16:colId xmlns:a16="http://schemas.microsoft.com/office/drawing/2014/main" val="1889983119"/>
                    </a:ext>
                  </a:extLst>
                </a:gridCol>
              </a:tblGrid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86611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Read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17567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Write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65089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Read 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048444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Read(B)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59664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671375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Write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848885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508458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Read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739298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386097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75994"/>
                  </a:ext>
                </a:extLst>
              </a:tr>
            </a:tbl>
          </a:graphicData>
        </a:graphic>
      </p:graphicFrame>
      <p:sp>
        <p:nvSpPr>
          <p:cNvPr id="6" name="Up-Down Arrow 5">
            <a:extLst>
              <a:ext uri="{FF2B5EF4-FFF2-40B4-BE49-F238E27FC236}">
                <a16:creationId xmlns:a16="http://schemas.microsoft.com/office/drawing/2014/main" id="{5C8006ED-040E-8F49-8FFF-F82CADEA0CDF}"/>
              </a:ext>
            </a:extLst>
          </p:cNvPr>
          <p:cNvSpPr/>
          <p:nvPr/>
        </p:nvSpPr>
        <p:spPr>
          <a:xfrm rot="14623860" flipH="1">
            <a:off x="5389708" y="2138537"/>
            <a:ext cx="272138" cy="1283418"/>
          </a:xfrm>
          <a:prstGeom prst="upDownArrow">
            <a:avLst/>
          </a:prstGeom>
          <a:solidFill>
            <a:schemeClr val="accent2"/>
          </a:solidFill>
          <a:ln>
            <a:solidFill>
              <a:srgbClr val="ED7D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3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7A44F-65CD-E042-AA6E-2B95BD37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AD606-DDDC-2C45-B43B-EC8A01969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76FC90C0-8EC7-A14C-8960-CC067AA9A6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9358799"/>
              </p:ext>
            </p:extLst>
          </p:nvPr>
        </p:nvGraphicFramePr>
        <p:xfrm>
          <a:off x="3653747" y="681037"/>
          <a:ext cx="4884506" cy="5699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2253">
                  <a:extLst>
                    <a:ext uri="{9D8B030D-6E8A-4147-A177-3AD203B41FA5}">
                      <a16:colId xmlns:a16="http://schemas.microsoft.com/office/drawing/2014/main" val="2222354860"/>
                    </a:ext>
                  </a:extLst>
                </a:gridCol>
                <a:gridCol w="2442253">
                  <a:extLst>
                    <a:ext uri="{9D8B030D-6E8A-4147-A177-3AD203B41FA5}">
                      <a16:colId xmlns:a16="http://schemas.microsoft.com/office/drawing/2014/main" val="1889983119"/>
                    </a:ext>
                  </a:extLst>
                </a:gridCol>
              </a:tblGrid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86611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Read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17567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Write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65089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Read(B)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048444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Read(A)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59664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671375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Write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848885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508458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Read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739298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386097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75994"/>
                  </a:ext>
                </a:extLst>
              </a:tr>
            </a:tbl>
          </a:graphicData>
        </a:graphic>
      </p:graphicFrame>
      <p:sp>
        <p:nvSpPr>
          <p:cNvPr id="6" name="Up-Down Arrow 5">
            <a:extLst>
              <a:ext uri="{FF2B5EF4-FFF2-40B4-BE49-F238E27FC236}">
                <a16:creationId xmlns:a16="http://schemas.microsoft.com/office/drawing/2014/main" id="{4D38DD2C-B873-7B42-8AB4-31AE12C50553}"/>
              </a:ext>
            </a:extLst>
          </p:cNvPr>
          <p:cNvSpPr/>
          <p:nvPr/>
        </p:nvSpPr>
        <p:spPr>
          <a:xfrm rot="14623860" flipH="1">
            <a:off x="5481147" y="3193319"/>
            <a:ext cx="272138" cy="1283418"/>
          </a:xfrm>
          <a:prstGeom prst="upDownArrow">
            <a:avLst/>
          </a:prstGeom>
          <a:solidFill>
            <a:schemeClr val="accent2"/>
          </a:solidFill>
          <a:ln>
            <a:solidFill>
              <a:srgbClr val="ED7D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6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7A44F-65CD-E042-AA6E-2B95BD37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AD606-DDDC-2C45-B43B-EC8A01969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76FC90C0-8EC7-A14C-8960-CC067AA9A6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9882170"/>
              </p:ext>
            </p:extLst>
          </p:nvPr>
        </p:nvGraphicFramePr>
        <p:xfrm>
          <a:off x="3653747" y="681037"/>
          <a:ext cx="4884506" cy="5699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2253">
                  <a:extLst>
                    <a:ext uri="{9D8B030D-6E8A-4147-A177-3AD203B41FA5}">
                      <a16:colId xmlns:a16="http://schemas.microsoft.com/office/drawing/2014/main" val="2222354860"/>
                    </a:ext>
                  </a:extLst>
                </a:gridCol>
                <a:gridCol w="2442253">
                  <a:extLst>
                    <a:ext uri="{9D8B030D-6E8A-4147-A177-3AD203B41FA5}">
                      <a16:colId xmlns:a16="http://schemas.microsoft.com/office/drawing/2014/main" val="1889983119"/>
                    </a:ext>
                  </a:extLst>
                </a:gridCol>
              </a:tblGrid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86611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Read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17567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Write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65089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Read(B)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048444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Read(A)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59664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Write(B)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671375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848885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508458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Read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739298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386097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75994"/>
                  </a:ext>
                </a:extLst>
              </a:tr>
            </a:tbl>
          </a:graphicData>
        </a:graphic>
      </p:graphicFrame>
      <p:sp>
        <p:nvSpPr>
          <p:cNvPr id="6" name="Up-Down Arrow 5">
            <a:extLst>
              <a:ext uri="{FF2B5EF4-FFF2-40B4-BE49-F238E27FC236}">
                <a16:creationId xmlns:a16="http://schemas.microsoft.com/office/drawing/2014/main" id="{49BCC4A7-2422-F74F-B49E-ACC610CFF5C9}"/>
              </a:ext>
            </a:extLst>
          </p:cNvPr>
          <p:cNvSpPr/>
          <p:nvPr/>
        </p:nvSpPr>
        <p:spPr>
          <a:xfrm rot="14623860" flipH="1">
            <a:off x="5444571" y="2668889"/>
            <a:ext cx="272138" cy="1283418"/>
          </a:xfrm>
          <a:prstGeom prst="upDownArrow">
            <a:avLst/>
          </a:prstGeom>
          <a:solidFill>
            <a:schemeClr val="accent2"/>
          </a:solidFill>
          <a:ln>
            <a:solidFill>
              <a:srgbClr val="ED7D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7A44F-65CD-E042-AA6E-2B95BD37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AD606-DDDC-2C45-B43B-EC8A01969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76FC90C0-8EC7-A14C-8960-CC067AA9A6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4258326"/>
              </p:ext>
            </p:extLst>
          </p:nvPr>
        </p:nvGraphicFramePr>
        <p:xfrm>
          <a:off x="3653747" y="681037"/>
          <a:ext cx="4884506" cy="5699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2253">
                  <a:extLst>
                    <a:ext uri="{9D8B030D-6E8A-4147-A177-3AD203B41FA5}">
                      <a16:colId xmlns:a16="http://schemas.microsoft.com/office/drawing/2014/main" val="2222354860"/>
                    </a:ext>
                  </a:extLst>
                </a:gridCol>
                <a:gridCol w="2442253">
                  <a:extLst>
                    <a:ext uri="{9D8B030D-6E8A-4147-A177-3AD203B41FA5}">
                      <a16:colId xmlns:a16="http://schemas.microsoft.com/office/drawing/2014/main" val="1889983119"/>
                    </a:ext>
                  </a:extLst>
                </a:gridCol>
              </a:tblGrid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86611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Read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17567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Write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65089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Read(B)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048444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Write(B)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59664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Read(A)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671375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848885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508458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Read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739298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386097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75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0380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7A44F-65CD-E042-AA6E-2B95BD37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AD606-DDDC-2C45-B43B-EC8A01969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76FC90C0-8EC7-A14C-8960-CC067AA9A6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1349026"/>
              </p:ext>
            </p:extLst>
          </p:nvPr>
        </p:nvGraphicFramePr>
        <p:xfrm>
          <a:off x="921180" y="681037"/>
          <a:ext cx="4884506" cy="5699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2253">
                  <a:extLst>
                    <a:ext uri="{9D8B030D-6E8A-4147-A177-3AD203B41FA5}">
                      <a16:colId xmlns:a16="http://schemas.microsoft.com/office/drawing/2014/main" val="2222354860"/>
                    </a:ext>
                  </a:extLst>
                </a:gridCol>
                <a:gridCol w="2442253">
                  <a:extLst>
                    <a:ext uri="{9D8B030D-6E8A-4147-A177-3AD203B41FA5}">
                      <a16:colId xmlns:a16="http://schemas.microsoft.com/office/drawing/2014/main" val="1889983119"/>
                    </a:ext>
                  </a:extLst>
                </a:gridCol>
              </a:tblGrid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86611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Read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17567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Write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65089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Read(B)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048444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Write(B)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59664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Read(A)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671375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848885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508458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Read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739298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386097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75994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A0BEBB8F-3D2F-F74B-928D-B26312A16E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3876696"/>
              </p:ext>
            </p:extLst>
          </p:nvPr>
        </p:nvGraphicFramePr>
        <p:xfrm>
          <a:off x="6386314" y="681037"/>
          <a:ext cx="4884506" cy="5699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2253">
                  <a:extLst>
                    <a:ext uri="{9D8B030D-6E8A-4147-A177-3AD203B41FA5}">
                      <a16:colId xmlns:a16="http://schemas.microsoft.com/office/drawing/2014/main" val="2222354860"/>
                    </a:ext>
                  </a:extLst>
                </a:gridCol>
                <a:gridCol w="2442253">
                  <a:extLst>
                    <a:ext uri="{9D8B030D-6E8A-4147-A177-3AD203B41FA5}">
                      <a16:colId xmlns:a16="http://schemas.microsoft.com/office/drawing/2014/main" val="1889983119"/>
                    </a:ext>
                  </a:extLst>
                </a:gridCol>
              </a:tblGrid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86611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Read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17567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Write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65089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Read(B)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048444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Write(B)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59664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671375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Read(A)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848885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508458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Read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739298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386097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75994"/>
                  </a:ext>
                </a:extLst>
              </a:tr>
            </a:tbl>
          </a:graphicData>
        </a:graphic>
      </p:graphicFrame>
      <p:sp>
        <p:nvSpPr>
          <p:cNvPr id="4" name="Up Arrow 3">
            <a:extLst>
              <a:ext uri="{FF2B5EF4-FFF2-40B4-BE49-F238E27FC236}">
                <a16:creationId xmlns:a16="http://schemas.microsoft.com/office/drawing/2014/main" id="{A8067E7B-E27A-7944-BE67-F41286EF7E92}"/>
              </a:ext>
            </a:extLst>
          </p:cNvPr>
          <p:cNvSpPr/>
          <p:nvPr/>
        </p:nvSpPr>
        <p:spPr>
          <a:xfrm>
            <a:off x="1618488" y="3364992"/>
            <a:ext cx="228600" cy="795528"/>
          </a:xfrm>
          <a:prstGeom prst="upArrow">
            <a:avLst/>
          </a:prstGeom>
          <a:solidFill>
            <a:schemeClr val="accent2"/>
          </a:solidFill>
          <a:ln>
            <a:solidFill>
              <a:srgbClr val="ED7D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A676E6-B7AA-4E49-A118-670360C7AB47}"/>
              </a:ext>
            </a:extLst>
          </p:cNvPr>
          <p:cNvSpPr/>
          <p:nvPr/>
        </p:nvSpPr>
        <p:spPr>
          <a:xfrm>
            <a:off x="6254496" y="1027906"/>
            <a:ext cx="2574071" cy="28034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436C53-727A-314A-AEC7-A7EEBEF8678F}"/>
              </a:ext>
            </a:extLst>
          </p:cNvPr>
          <p:cNvSpPr/>
          <p:nvPr/>
        </p:nvSpPr>
        <p:spPr>
          <a:xfrm>
            <a:off x="8759952" y="3648456"/>
            <a:ext cx="2593848" cy="2732352"/>
          </a:xfrm>
          <a:prstGeom prst="rect">
            <a:avLst/>
          </a:prstGeom>
          <a:noFill/>
          <a:ln w="76200">
            <a:solidFill>
              <a:srgbClr val="1616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3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5B5CD5-3BFB-9F43-A604-DCE0B6849A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0073105"/>
              </p:ext>
            </p:extLst>
          </p:nvPr>
        </p:nvGraphicFramePr>
        <p:xfrm>
          <a:off x="1274356" y="1384573"/>
          <a:ext cx="4136206" cy="44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8103">
                  <a:extLst>
                    <a:ext uri="{9D8B030D-6E8A-4147-A177-3AD203B41FA5}">
                      <a16:colId xmlns:a16="http://schemas.microsoft.com/office/drawing/2014/main" val="2222354860"/>
                    </a:ext>
                  </a:extLst>
                </a:gridCol>
                <a:gridCol w="2068103">
                  <a:extLst>
                    <a:ext uri="{9D8B030D-6E8A-4147-A177-3AD203B41FA5}">
                      <a16:colId xmlns:a16="http://schemas.microsoft.com/office/drawing/2014/main" val="1889983119"/>
                    </a:ext>
                  </a:extLst>
                </a:gridCol>
              </a:tblGrid>
              <a:tr h="438779">
                <a:tc>
                  <a:txBody>
                    <a:bodyPr/>
                    <a:lstStyle/>
                    <a:p>
                      <a:r>
                        <a:rPr lang="en-US" sz="2400" dirty="0"/>
                        <a:t>Transaction 1</a:t>
                      </a:r>
                    </a:p>
                  </a:txBody>
                  <a:tcPr marL="77431" marR="77431" marT="38716" marB="38716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Transaction 2</a:t>
                      </a:r>
                    </a:p>
                  </a:txBody>
                  <a:tcPr marL="77431" marR="77431" marT="38716" marB="38716"/>
                </a:tc>
                <a:extLst>
                  <a:ext uri="{0D108BD9-81ED-4DB2-BD59-A6C34878D82A}">
                    <a16:rowId xmlns:a16="http://schemas.microsoft.com/office/drawing/2014/main" val="3513286611"/>
                  </a:ext>
                </a:extLst>
              </a:tr>
              <a:tr h="438779">
                <a:tc>
                  <a:txBody>
                    <a:bodyPr/>
                    <a:lstStyle/>
                    <a:p>
                      <a:r>
                        <a:rPr lang="en-US" sz="2400" dirty="0"/>
                        <a:t>Read (A)</a:t>
                      </a:r>
                    </a:p>
                  </a:txBody>
                  <a:tcPr marL="77431" marR="77431" marT="38716" marB="38716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77431" marR="77431" marT="38716" marB="38716"/>
                </a:tc>
                <a:extLst>
                  <a:ext uri="{0D108BD9-81ED-4DB2-BD59-A6C34878D82A}">
                    <a16:rowId xmlns:a16="http://schemas.microsoft.com/office/drawing/2014/main" val="424317567"/>
                  </a:ext>
                </a:extLst>
              </a:tr>
              <a:tr h="438779">
                <a:tc>
                  <a:txBody>
                    <a:bodyPr/>
                    <a:lstStyle/>
                    <a:p>
                      <a:r>
                        <a:rPr lang="en-US" sz="2400" dirty="0"/>
                        <a:t>Write (A)</a:t>
                      </a:r>
                    </a:p>
                  </a:txBody>
                  <a:tcPr marL="77431" marR="77431" marT="38716" marB="38716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77431" marR="77431" marT="38716" marB="38716"/>
                </a:tc>
                <a:extLst>
                  <a:ext uri="{0D108BD9-81ED-4DB2-BD59-A6C34878D82A}">
                    <a16:rowId xmlns:a16="http://schemas.microsoft.com/office/drawing/2014/main" val="1184565089"/>
                  </a:ext>
                </a:extLst>
              </a:tr>
              <a:tr h="438779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77431" marR="77431" marT="38716" marB="38716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Read (A)</a:t>
                      </a:r>
                    </a:p>
                  </a:txBody>
                  <a:tcPr marL="77431" marR="77431" marT="38716" marB="38716"/>
                </a:tc>
                <a:extLst>
                  <a:ext uri="{0D108BD9-81ED-4DB2-BD59-A6C34878D82A}">
                    <a16:rowId xmlns:a16="http://schemas.microsoft.com/office/drawing/2014/main" val="3631048444"/>
                  </a:ext>
                </a:extLst>
              </a:tr>
              <a:tr h="438779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77431" marR="77431" marT="38716" marB="38716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Write (A)</a:t>
                      </a:r>
                    </a:p>
                  </a:txBody>
                  <a:tcPr marL="77431" marR="77431" marT="38716" marB="38716"/>
                </a:tc>
                <a:extLst>
                  <a:ext uri="{0D108BD9-81ED-4DB2-BD59-A6C34878D82A}">
                    <a16:rowId xmlns:a16="http://schemas.microsoft.com/office/drawing/2014/main" val="2708759664"/>
                  </a:ext>
                </a:extLst>
              </a:tr>
              <a:tr h="438779">
                <a:tc>
                  <a:txBody>
                    <a:bodyPr/>
                    <a:lstStyle/>
                    <a:p>
                      <a:r>
                        <a:rPr lang="en-US" sz="2400" dirty="0"/>
                        <a:t>Read (B)</a:t>
                      </a:r>
                    </a:p>
                  </a:txBody>
                  <a:tcPr marL="77431" marR="77431" marT="38716" marB="38716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77431" marR="77431" marT="38716" marB="38716"/>
                </a:tc>
                <a:extLst>
                  <a:ext uri="{0D108BD9-81ED-4DB2-BD59-A6C34878D82A}">
                    <a16:rowId xmlns:a16="http://schemas.microsoft.com/office/drawing/2014/main" val="757671375"/>
                  </a:ext>
                </a:extLst>
              </a:tr>
              <a:tr h="438779">
                <a:tc>
                  <a:txBody>
                    <a:bodyPr/>
                    <a:lstStyle/>
                    <a:p>
                      <a:r>
                        <a:rPr lang="en-US" sz="2400" dirty="0"/>
                        <a:t>Write (B)</a:t>
                      </a:r>
                    </a:p>
                  </a:txBody>
                  <a:tcPr marL="77431" marR="77431" marT="38716" marB="38716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77431" marR="77431" marT="38716" marB="38716"/>
                </a:tc>
                <a:extLst>
                  <a:ext uri="{0D108BD9-81ED-4DB2-BD59-A6C34878D82A}">
                    <a16:rowId xmlns:a16="http://schemas.microsoft.com/office/drawing/2014/main" val="3144848885"/>
                  </a:ext>
                </a:extLst>
              </a:tr>
              <a:tr h="438779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77431" marR="77431" marT="38716" marB="38716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Read (B)</a:t>
                      </a:r>
                    </a:p>
                  </a:txBody>
                  <a:tcPr marL="77431" marR="77431" marT="38716" marB="38716"/>
                </a:tc>
                <a:extLst>
                  <a:ext uri="{0D108BD9-81ED-4DB2-BD59-A6C34878D82A}">
                    <a16:rowId xmlns:a16="http://schemas.microsoft.com/office/drawing/2014/main" val="2719739298"/>
                  </a:ext>
                </a:extLst>
              </a:tr>
              <a:tr h="438779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77431" marR="77431" marT="38716" marB="38716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Write (B)</a:t>
                      </a:r>
                    </a:p>
                  </a:txBody>
                  <a:tcPr marL="77431" marR="77431" marT="38716" marB="38716"/>
                </a:tc>
                <a:extLst>
                  <a:ext uri="{0D108BD9-81ED-4DB2-BD59-A6C34878D82A}">
                    <a16:rowId xmlns:a16="http://schemas.microsoft.com/office/drawing/2014/main" val="650386097"/>
                  </a:ext>
                </a:extLst>
              </a:tr>
              <a:tr h="438779">
                <a:tc>
                  <a:txBody>
                    <a:bodyPr/>
                    <a:lstStyle/>
                    <a:p>
                      <a:r>
                        <a:rPr lang="en-US" sz="2400" dirty="0"/>
                        <a:t>COMMIT</a:t>
                      </a:r>
                    </a:p>
                  </a:txBody>
                  <a:tcPr marL="77431" marR="77431" marT="38716" marB="38716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COMMIT</a:t>
                      </a:r>
                    </a:p>
                  </a:txBody>
                  <a:tcPr marL="77431" marR="77431" marT="38716" marB="38716"/>
                </a:tc>
                <a:extLst>
                  <a:ext uri="{0D108BD9-81ED-4DB2-BD59-A6C34878D82A}">
                    <a16:rowId xmlns:a16="http://schemas.microsoft.com/office/drawing/2014/main" val="553775994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5483B235-7D97-324E-A32D-B8007D5EC5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355313"/>
              </p:ext>
            </p:extLst>
          </p:nvPr>
        </p:nvGraphicFramePr>
        <p:xfrm>
          <a:off x="7122312" y="1384573"/>
          <a:ext cx="4177802" cy="44397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88901">
                  <a:extLst>
                    <a:ext uri="{9D8B030D-6E8A-4147-A177-3AD203B41FA5}">
                      <a16:colId xmlns:a16="http://schemas.microsoft.com/office/drawing/2014/main" val="2222354860"/>
                    </a:ext>
                  </a:extLst>
                </a:gridCol>
                <a:gridCol w="2088901">
                  <a:extLst>
                    <a:ext uri="{9D8B030D-6E8A-4147-A177-3AD203B41FA5}">
                      <a16:colId xmlns:a16="http://schemas.microsoft.com/office/drawing/2014/main" val="1889983119"/>
                    </a:ext>
                  </a:extLst>
                </a:gridCol>
              </a:tblGrid>
              <a:tr h="443192">
                <a:tc>
                  <a:txBody>
                    <a:bodyPr/>
                    <a:lstStyle/>
                    <a:p>
                      <a:r>
                        <a:rPr lang="en-US" sz="2400" dirty="0"/>
                        <a:t>Transaction 1</a:t>
                      </a:r>
                    </a:p>
                  </a:txBody>
                  <a:tcPr marL="78210" marR="78210" marT="39105" marB="39105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Transaction 2</a:t>
                      </a:r>
                    </a:p>
                  </a:txBody>
                  <a:tcPr marL="78210" marR="78210" marT="39105" marB="39105"/>
                </a:tc>
                <a:extLst>
                  <a:ext uri="{0D108BD9-81ED-4DB2-BD59-A6C34878D82A}">
                    <a16:rowId xmlns:a16="http://schemas.microsoft.com/office/drawing/2014/main" val="3513286611"/>
                  </a:ext>
                </a:extLst>
              </a:tr>
              <a:tr h="443192">
                <a:tc>
                  <a:txBody>
                    <a:bodyPr/>
                    <a:lstStyle/>
                    <a:p>
                      <a:r>
                        <a:rPr lang="en-US" sz="2400" dirty="0"/>
                        <a:t>Read (A)</a:t>
                      </a:r>
                    </a:p>
                  </a:txBody>
                  <a:tcPr marL="78210" marR="78210" marT="39105" marB="39105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78210" marR="78210" marT="39105" marB="39105"/>
                </a:tc>
                <a:extLst>
                  <a:ext uri="{0D108BD9-81ED-4DB2-BD59-A6C34878D82A}">
                    <a16:rowId xmlns:a16="http://schemas.microsoft.com/office/drawing/2014/main" val="424317567"/>
                  </a:ext>
                </a:extLst>
              </a:tr>
              <a:tr h="443192">
                <a:tc>
                  <a:txBody>
                    <a:bodyPr/>
                    <a:lstStyle/>
                    <a:p>
                      <a:r>
                        <a:rPr lang="en-US" sz="2400" dirty="0"/>
                        <a:t>Write (A)</a:t>
                      </a:r>
                    </a:p>
                  </a:txBody>
                  <a:tcPr marL="78210" marR="78210" marT="39105" marB="39105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78210" marR="78210" marT="39105" marB="39105"/>
                </a:tc>
                <a:extLst>
                  <a:ext uri="{0D108BD9-81ED-4DB2-BD59-A6C34878D82A}">
                    <a16:rowId xmlns:a16="http://schemas.microsoft.com/office/drawing/2014/main" val="1184565089"/>
                  </a:ext>
                </a:extLst>
              </a:tr>
              <a:tr h="44319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78210" marR="78210" marT="39105" marB="39105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Read (A)</a:t>
                      </a:r>
                    </a:p>
                  </a:txBody>
                  <a:tcPr marL="78210" marR="78210" marT="39105" marB="39105"/>
                </a:tc>
                <a:extLst>
                  <a:ext uri="{0D108BD9-81ED-4DB2-BD59-A6C34878D82A}">
                    <a16:rowId xmlns:a16="http://schemas.microsoft.com/office/drawing/2014/main" val="3631048444"/>
                  </a:ext>
                </a:extLst>
              </a:tr>
              <a:tr h="443192">
                <a:tc>
                  <a:txBody>
                    <a:bodyPr/>
                    <a:lstStyle/>
                    <a:p>
                      <a:r>
                        <a:rPr lang="en-US" sz="2400" dirty="0"/>
                        <a:t>Read (B)</a:t>
                      </a:r>
                    </a:p>
                  </a:txBody>
                  <a:tcPr marL="78210" marR="78210" marT="39105" marB="39105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78210" marR="78210" marT="39105" marB="39105"/>
                </a:tc>
                <a:extLst>
                  <a:ext uri="{0D108BD9-81ED-4DB2-BD59-A6C34878D82A}">
                    <a16:rowId xmlns:a16="http://schemas.microsoft.com/office/drawing/2014/main" val="2708759664"/>
                  </a:ext>
                </a:extLst>
              </a:tr>
              <a:tr h="44319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78210" marR="78210" marT="39105" marB="39105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Write (A)</a:t>
                      </a:r>
                    </a:p>
                  </a:txBody>
                  <a:tcPr marL="78210" marR="78210" marT="39105" marB="39105"/>
                </a:tc>
                <a:extLst>
                  <a:ext uri="{0D108BD9-81ED-4DB2-BD59-A6C34878D82A}">
                    <a16:rowId xmlns:a16="http://schemas.microsoft.com/office/drawing/2014/main" val="757671375"/>
                  </a:ext>
                </a:extLst>
              </a:tr>
              <a:tr h="443192">
                <a:tc>
                  <a:txBody>
                    <a:bodyPr/>
                    <a:lstStyle/>
                    <a:p>
                      <a:r>
                        <a:rPr lang="en-US" sz="2400" dirty="0"/>
                        <a:t>Write (B)</a:t>
                      </a:r>
                    </a:p>
                  </a:txBody>
                  <a:tcPr marL="78210" marR="78210" marT="39105" marB="39105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78210" marR="78210" marT="39105" marB="39105"/>
                </a:tc>
                <a:extLst>
                  <a:ext uri="{0D108BD9-81ED-4DB2-BD59-A6C34878D82A}">
                    <a16:rowId xmlns:a16="http://schemas.microsoft.com/office/drawing/2014/main" val="3144848885"/>
                  </a:ext>
                </a:extLst>
              </a:tr>
              <a:tr h="44319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78210" marR="78210" marT="39105" marB="39105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Read (B)</a:t>
                      </a:r>
                    </a:p>
                  </a:txBody>
                  <a:tcPr marL="78210" marR="78210" marT="39105" marB="39105"/>
                </a:tc>
                <a:extLst>
                  <a:ext uri="{0D108BD9-81ED-4DB2-BD59-A6C34878D82A}">
                    <a16:rowId xmlns:a16="http://schemas.microsoft.com/office/drawing/2014/main" val="2719739298"/>
                  </a:ext>
                </a:extLst>
              </a:tr>
              <a:tr h="44319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78210" marR="78210" marT="39105" marB="39105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Write (B)</a:t>
                      </a:r>
                    </a:p>
                  </a:txBody>
                  <a:tcPr marL="78210" marR="78210" marT="39105" marB="39105"/>
                </a:tc>
                <a:extLst>
                  <a:ext uri="{0D108BD9-81ED-4DB2-BD59-A6C34878D82A}">
                    <a16:rowId xmlns:a16="http://schemas.microsoft.com/office/drawing/2014/main" val="650386097"/>
                  </a:ext>
                </a:extLst>
              </a:tr>
              <a:tr h="443192">
                <a:tc>
                  <a:txBody>
                    <a:bodyPr/>
                    <a:lstStyle/>
                    <a:p>
                      <a:r>
                        <a:rPr lang="en-US" sz="2400" dirty="0"/>
                        <a:t>COMMIT</a:t>
                      </a:r>
                    </a:p>
                  </a:txBody>
                  <a:tcPr marL="78210" marR="78210" marT="39105" marB="39105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COMMIT</a:t>
                      </a:r>
                    </a:p>
                  </a:txBody>
                  <a:tcPr marL="78210" marR="78210" marT="39105" marB="39105"/>
                </a:tc>
                <a:extLst>
                  <a:ext uri="{0D108BD9-81ED-4DB2-BD59-A6C34878D82A}">
                    <a16:rowId xmlns:a16="http://schemas.microsoft.com/office/drawing/2014/main" val="5537759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EBE7DC9-E1B1-2544-8F58-813714A5DBA3}"/>
              </a:ext>
            </a:extLst>
          </p:cNvPr>
          <p:cNvSpPr txBox="1"/>
          <p:nvPr/>
        </p:nvSpPr>
        <p:spPr>
          <a:xfrm>
            <a:off x="684087" y="296884"/>
            <a:ext cx="10569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Garamond" panose="02020404030301010803" pitchFamily="18" charset="0"/>
              </a:rPr>
              <a:t>Conflict Equivalent</a:t>
            </a:r>
            <a:r>
              <a:rPr lang="en-US" sz="3600" dirty="0">
                <a:latin typeface="Garamond" panose="02020404030301010803" pitchFamily="18" charset="0"/>
              </a:rPr>
              <a:t> – Two schedules result in same state</a:t>
            </a:r>
            <a:endParaRPr lang="en-US" sz="3600" b="1" dirty="0"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166639-9A1D-8845-892D-AD2E15695AA7}"/>
              </a:ext>
            </a:extLst>
          </p:cNvPr>
          <p:cNvSpPr txBox="1"/>
          <p:nvPr/>
        </p:nvSpPr>
        <p:spPr>
          <a:xfrm>
            <a:off x="380393" y="36445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372C3"/>
                </a:solidFill>
              </a:rPr>
              <a:t>B =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6A0CC-E725-B044-8D41-D26C8B9860CF}"/>
              </a:ext>
            </a:extLst>
          </p:cNvPr>
          <p:cNvSpPr txBox="1"/>
          <p:nvPr/>
        </p:nvSpPr>
        <p:spPr>
          <a:xfrm>
            <a:off x="6310299" y="185006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D7D33"/>
                </a:solidFill>
              </a:rPr>
              <a:t>A = 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0E699-4A57-6541-8533-96763A733C5F}"/>
              </a:ext>
            </a:extLst>
          </p:cNvPr>
          <p:cNvSpPr txBox="1"/>
          <p:nvPr/>
        </p:nvSpPr>
        <p:spPr>
          <a:xfrm>
            <a:off x="380393" y="2304461"/>
            <a:ext cx="105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372C3"/>
                </a:solidFill>
              </a:rPr>
              <a:t>A +=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17699-C574-FB4B-8998-CE0937DA203E}"/>
              </a:ext>
            </a:extLst>
          </p:cNvPr>
          <p:cNvSpPr txBox="1"/>
          <p:nvPr/>
        </p:nvSpPr>
        <p:spPr>
          <a:xfrm>
            <a:off x="6304525" y="2301011"/>
            <a:ext cx="105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7D33"/>
                </a:solidFill>
              </a:rPr>
              <a:t>A +=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E3E233-0C7F-954A-90B6-986A3FCBAEEB}"/>
              </a:ext>
            </a:extLst>
          </p:cNvPr>
          <p:cNvSpPr txBox="1"/>
          <p:nvPr/>
        </p:nvSpPr>
        <p:spPr>
          <a:xfrm>
            <a:off x="5410562" y="278623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372C3"/>
                </a:solidFill>
              </a:rPr>
              <a:t>A = 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574ED-DF35-844B-BB06-5CE51AB1CEBA}"/>
              </a:ext>
            </a:extLst>
          </p:cNvPr>
          <p:cNvSpPr txBox="1"/>
          <p:nvPr/>
        </p:nvSpPr>
        <p:spPr>
          <a:xfrm>
            <a:off x="11339158" y="278623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D7D33"/>
                </a:solidFill>
              </a:rPr>
              <a:t>A = 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6E1B30-E122-474C-85E6-2BB02DFA5FB2}"/>
              </a:ext>
            </a:extLst>
          </p:cNvPr>
          <p:cNvSpPr txBox="1"/>
          <p:nvPr/>
        </p:nvSpPr>
        <p:spPr>
          <a:xfrm>
            <a:off x="5410561" y="318052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372C3"/>
                </a:solidFill>
              </a:rPr>
              <a:t>A -= 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73215D-211C-2B49-B368-DBCD9F9CAA80}"/>
              </a:ext>
            </a:extLst>
          </p:cNvPr>
          <p:cNvSpPr txBox="1"/>
          <p:nvPr/>
        </p:nvSpPr>
        <p:spPr>
          <a:xfrm>
            <a:off x="6344338" y="319114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D7D33"/>
                </a:solidFill>
              </a:rPr>
              <a:t>B = 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7228F2-33EE-1F46-BD98-7A4C5DB4AC25}"/>
              </a:ext>
            </a:extLst>
          </p:cNvPr>
          <p:cNvSpPr txBox="1"/>
          <p:nvPr/>
        </p:nvSpPr>
        <p:spPr>
          <a:xfrm>
            <a:off x="11339158" y="3702432"/>
            <a:ext cx="105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7D33"/>
                </a:solidFill>
              </a:rPr>
              <a:t>A -= 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5550F-294D-504A-9AFB-FF640A4B2740}"/>
              </a:ext>
            </a:extLst>
          </p:cNvPr>
          <p:cNvSpPr txBox="1"/>
          <p:nvPr/>
        </p:nvSpPr>
        <p:spPr>
          <a:xfrm>
            <a:off x="372072" y="185006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372C3"/>
                </a:solidFill>
              </a:rPr>
              <a:t>A = 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CE50F4-CF98-B24F-AAA5-5E38CC07E75D}"/>
              </a:ext>
            </a:extLst>
          </p:cNvPr>
          <p:cNvSpPr txBox="1"/>
          <p:nvPr/>
        </p:nvSpPr>
        <p:spPr>
          <a:xfrm>
            <a:off x="384482" y="4071764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372C3"/>
                </a:solidFill>
              </a:rPr>
              <a:t>B *=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CFA7B3-4391-9942-A68A-3FA48F9E5034}"/>
              </a:ext>
            </a:extLst>
          </p:cNvPr>
          <p:cNvSpPr txBox="1"/>
          <p:nvPr/>
        </p:nvSpPr>
        <p:spPr>
          <a:xfrm>
            <a:off x="5410561" y="453133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372C3"/>
                </a:solidFill>
              </a:rPr>
              <a:t>B = 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F4A274-4531-6840-BDA4-F825D283D089}"/>
              </a:ext>
            </a:extLst>
          </p:cNvPr>
          <p:cNvSpPr txBox="1"/>
          <p:nvPr/>
        </p:nvSpPr>
        <p:spPr>
          <a:xfrm>
            <a:off x="5405598" y="4951523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372C3"/>
                </a:solidFill>
              </a:rPr>
              <a:t>B -= 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388B64-2D36-EA40-9189-B423142C18F7}"/>
              </a:ext>
            </a:extLst>
          </p:cNvPr>
          <p:cNvSpPr txBox="1"/>
          <p:nvPr/>
        </p:nvSpPr>
        <p:spPr>
          <a:xfrm>
            <a:off x="2092758" y="6073185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372C3"/>
                </a:solidFill>
              </a:rPr>
              <a:t>A = 15		B =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EAE503-F7F9-654E-8132-B93AEF41141D}"/>
              </a:ext>
            </a:extLst>
          </p:cNvPr>
          <p:cNvSpPr txBox="1"/>
          <p:nvPr/>
        </p:nvSpPr>
        <p:spPr>
          <a:xfrm>
            <a:off x="7720926" y="6073185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D7D33"/>
                </a:solidFill>
              </a:rPr>
              <a:t>A = 15		B =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027AA2-1EDA-DD40-84A0-6002439524AF}"/>
              </a:ext>
            </a:extLst>
          </p:cNvPr>
          <p:cNvSpPr txBox="1"/>
          <p:nvPr/>
        </p:nvSpPr>
        <p:spPr>
          <a:xfrm>
            <a:off x="6344338" y="408252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D7D33"/>
                </a:solidFill>
              </a:rPr>
              <a:t>B *=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81E06D-5EB9-F249-824B-95D37DB43F0A}"/>
              </a:ext>
            </a:extLst>
          </p:cNvPr>
          <p:cNvSpPr txBox="1"/>
          <p:nvPr/>
        </p:nvSpPr>
        <p:spPr>
          <a:xfrm>
            <a:off x="11339158" y="453133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D7D33"/>
                </a:solidFill>
              </a:rPr>
              <a:t>B = 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CA48DA-0566-6C42-A67D-F6C96386AA43}"/>
              </a:ext>
            </a:extLst>
          </p:cNvPr>
          <p:cNvSpPr txBox="1"/>
          <p:nvPr/>
        </p:nvSpPr>
        <p:spPr>
          <a:xfrm>
            <a:off x="11334195" y="4951523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D7D33"/>
                </a:solidFill>
              </a:rPr>
              <a:t>B -= 10</a:t>
            </a:r>
          </a:p>
        </p:txBody>
      </p:sp>
    </p:spTree>
    <p:extLst>
      <p:ext uri="{BB962C8B-B14F-4D97-AF65-F5344CB8AC3E}">
        <p14:creationId xmlns:p14="http://schemas.microsoft.com/office/powerpoint/2010/main" val="246572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BE7DC9-E1B1-2544-8F58-813714A5DBA3}"/>
              </a:ext>
            </a:extLst>
          </p:cNvPr>
          <p:cNvSpPr txBox="1"/>
          <p:nvPr/>
        </p:nvSpPr>
        <p:spPr>
          <a:xfrm>
            <a:off x="485205" y="492388"/>
            <a:ext cx="117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Garamond" panose="02020404030301010803" pitchFamily="18" charset="0"/>
              </a:rPr>
              <a:t>Conflict Serializable</a:t>
            </a:r>
            <a:r>
              <a:rPr lang="en-US" sz="3600" dirty="0">
                <a:latin typeface="Garamond" panose="02020404030301010803" pitchFamily="18" charset="0"/>
              </a:rPr>
              <a:t> – Conflict equivalent with serial schedule</a:t>
            </a:r>
            <a:endParaRPr lang="en-US" sz="3600" b="1" dirty="0">
              <a:latin typeface="Garamond" panose="02020404030301010803" pitchFamily="18" charset="0"/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E7B50E3B-A494-754D-AE89-308B73A7AB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6518440"/>
              </p:ext>
            </p:extLst>
          </p:nvPr>
        </p:nvGraphicFramePr>
        <p:xfrm>
          <a:off x="1042416" y="1345763"/>
          <a:ext cx="4460242" cy="5277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1">
                  <a:extLst>
                    <a:ext uri="{9D8B030D-6E8A-4147-A177-3AD203B41FA5}">
                      <a16:colId xmlns:a16="http://schemas.microsoft.com/office/drawing/2014/main" val="2222354860"/>
                    </a:ext>
                  </a:extLst>
                </a:gridCol>
                <a:gridCol w="2230121">
                  <a:extLst>
                    <a:ext uri="{9D8B030D-6E8A-4147-A177-3AD203B41FA5}">
                      <a16:colId xmlns:a16="http://schemas.microsoft.com/office/drawing/2014/main" val="1889983119"/>
                    </a:ext>
                  </a:extLst>
                </a:gridCol>
              </a:tblGrid>
              <a:tr h="473154">
                <a:tc>
                  <a:txBody>
                    <a:bodyPr/>
                    <a:lstStyle/>
                    <a:p>
                      <a:r>
                        <a:rPr lang="en-US" sz="2600" dirty="0"/>
                        <a:t>Transaction 1</a:t>
                      </a:r>
                    </a:p>
                  </a:txBody>
                  <a:tcPr marL="83498" marR="83498" marT="41749" marB="41749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Transaction 2</a:t>
                      </a:r>
                    </a:p>
                  </a:txBody>
                  <a:tcPr marL="83498" marR="83498" marT="41749" marB="41749"/>
                </a:tc>
                <a:extLst>
                  <a:ext uri="{0D108BD9-81ED-4DB2-BD59-A6C34878D82A}">
                    <a16:rowId xmlns:a16="http://schemas.microsoft.com/office/drawing/2014/main" val="3513286611"/>
                  </a:ext>
                </a:extLst>
              </a:tr>
              <a:tr h="473154">
                <a:tc>
                  <a:txBody>
                    <a:bodyPr/>
                    <a:lstStyle/>
                    <a:p>
                      <a:r>
                        <a:rPr lang="en-US" sz="2600" dirty="0"/>
                        <a:t>Read (A)</a:t>
                      </a:r>
                    </a:p>
                  </a:txBody>
                  <a:tcPr marL="83498" marR="83498" marT="41749" marB="41749"/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83498" marR="83498" marT="41749" marB="41749"/>
                </a:tc>
                <a:extLst>
                  <a:ext uri="{0D108BD9-81ED-4DB2-BD59-A6C34878D82A}">
                    <a16:rowId xmlns:a16="http://schemas.microsoft.com/office/drawing/2014/main" val="424317567"/>
                  </a:ext>
                </a:extLst>
              </a:tr>
              <a:tr h="473154">
                <a:tc>
                  <a:txBody>
                    <a:bodyPr/>
                    <a:lstStyle/>
                    <a:p>
                      <a:r>
                        <a:rPr lang="en-US" sz="2600" dirty="0"/>
                        <a:t>Write (A)</a:t>
                      </a:r>
                    </a:p>
                  </a:txBody>
                  <a:tcPr marL="83498" marR="83498" marT="41749" marB="41749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83498" marR="83498" marT="41749" marB="41749"/>
                </a:tc>
                <a:extLst>
                  <a:ext uri="{0D108BD9-81ED-4DB2-BD59-A6C34878D82A}">
                    <a16:rowId xmlns:a16="http://schemas.microsoft.com/office/drawing/2014/main" val="1184565089"/>
                  </a:ext>
                </a:extLst>
              </a:tr>
              <a:tr h="473154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83498" marR="83498" marT="41749" marB="41749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Read (A)</a:t>
                      </a:r>
                    </a:p>
                  </a:txBody>
                  <a:tcPr marL="83498" marR="83498" marT="41749" marB="41749"/>
                </a:tc>
                <a:extLst>
                  <a:ext uri="{0D108BD9-81ED-4DB2-BD59-A6C34878D82A}">
                    <a16:rowId xmlns:a16="http://schemas.microsoft.com/office/drawing/2014/main" val="3631048444"/>
                  </a:ext>
                </a:extLst>
              </a:tr>
              <a:tr h="473154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83498" marR="83498" marT="41749" marB="41749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Write (A)</a:t>
                      </a:r>
                    </a:p>
                  </a:txBody>
                  <a:tcPr marL="83498" marR="83498" marT="41749" marB="41749"/>
                </a:tc>
                <a:extLst>
                  <a:ext uri="{0D108BD9-81ED-4DB2-BD59-A6C34878D82A}">
                    <a16:rowId xmlns:a16="http://schemas.microsoft.com/office/drawing/2014/main" val="2708759664"/>
                  </a:ext>
                </a:extLst>
              </a:tr>
              <a:tr h="473154">
                <a:tc>
                  <a:txBody>
                    <a:bodyPr/>
                    <a:lstStyle/>
                    <a:p>
                      <a:r>
                        <a:rPr lang="en-US" sz="2600" dirty="0"/>
                        <a:t>Read (B)</a:t>
                      </a:r>
                    </a:p>
                  </a:txBody>
                  <a:tcPr marL="83498" marR="83498" marT="41749" marB="41749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83498" marR="83498" marT="41749" marB="41749"/>
                </a:tc>
                <a:extLst>
                  <a:ext uri="{0D108BD9-81ED-4DB2-BD59-A6C34878D82A}">
                    <a16:rowId xmlns:a16="http://schemas.microsoft.com/office/drawing/2014/main" val="757671375"/>
                  </a:ext>
                </a:extLst>
              </a:tr>
              <a:tr h="473154">
                <a:tc>
                  <a:txBody>
                    <a:bodyPr/>
                    <a:lstStyle/>
                    <a:p>
                      <a:r>
                        <a:rPr lang="en-US" sz="2600" dirty="0"/>
                        <a:t>Write (B)</a:t>
                      </a:r>
                    </a:p>
                  </a:txBody>
                  <a:tcPr marL="83498" marR="83498" marT="41749" marB="41749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83498" marR="83498" marT="41749" marB="41749"/>
                </a:tc>
                <a:extLst>
                  <a:ext uri="{0D108BD9-81ED-4DB2-BD59-A6C34878D82A}">
                    <a16:rowId xmlns:a16="http://schemas.microsoft.com/office/drawing/2014/main" val="3144848885"/>
                  </a:ext>
                </a:extLst>
              </a:tr>
              <a:tr h="473154">
                <a:tc>
                  <a:txBody>
                    <a:bodyPr/>
                    <a:lstStyle/>
                    <a:p>
                      <a:r>
                        <a:rPr lang="en-US" sz="2600" dirty="0"/>
                        <a:t>COMMIT</a:t>
                      </a:r>
                    </a:p>
                  </a:txBody>
                  <a:tcPr marL="83498" marR="83498" marT="41749" marB="41749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83498" marR="83498" marT="41749" marB="41749"/>
                </a:tc>
                <a:extLst>
                  <a:ext uri="{0D108BD9-81ED-4DB2-BD59-A6C34878D82A}">
                    <a16:rowId xmlns:a16="http://schemas.microsoft.com/office/drawing/2014/main" val="3175508458"/>
                  </a:ext>
                </a:extLst>
              </a:tr>
              <a:tr h="473154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83498" marR="83498" marT="41749" marB="41749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Read (B)</a:t>
                      </a:r>
                    </a:p>
                  </a:txBody>
                  <a:tcPr marL="83498" marR="83498" marT="41749" marB="41749"/>
                </a:tc>
                <a:extLst>
                  <a:ext uri="{0D108BD9-81ED-4DB2-BD59-A6C34878D82A}">
                    <a16:rowId xmlns:a16="http://schemas.microsoft.com/office/drawing/2014/main" val="2719739298"/>
                  </a:ext>
                </a:extLst>
              </a:tr>
              <a:tr h="473154"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83498" marR="83498" marT="41749" marB="41749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Write (B)</a:t>
                      </a:r>
                    </a:p>
                  </a:txBody>
                  <a:tcPr marL="83498" marR="83498" marT="41749" marB="41749"/>
                </a:tc>
                <a:extLst>
                  <a:ext uri="{0D108BD9-81ED-4DB2-BD59-A6C34878D82A}">
                    <a16:rowId xmlns:a16="http://schemas.microsoft.com/office/drawing/2014/main" val="650386097"/>
                  </a:ext>
                </a:extLst>
              </a:tr>
              <a:tr h="473154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83498" marR="83498" marT="41749" marB="41749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COMMIT</a:t>
                      </a:r>
                    </a:p>
                  </a:txBody>
                  <a:tcPr marL="83498" marR="83498" marT="41749" marB="41749"/>
                </a:tc>
                <a:extLst>
                  <a:ext uri="{0D108BD9-81ED-4DB2-BD59-A6C34878D82A}">
                    <a16:rowId xmlns:a16="http://schemas.microsoft.com/office/drawing/2014/main" val="553775994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0FBB0E80-4BA1-D147-858A-AD2C87471D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2750761"/>
              </p:ext>
            </p:extLst>
          </p:nvPr>
        </p:nvGraphicFramePr>
        <p:xfrm>
          <a:off x="6484612" y="1346988"/>
          <a:ext cx="4522308" cy="5289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1154">
                  <a:extLst>
                    <a:ext uri="{9D8B030D-6E8A-4147-A177-3AD203B41FA5}">
                      <a16:colId xmlns:a16="http://schemas.microsoft.com/office/drawing/2014/main" val="2222354860"/>
                    </a:ext>
                  </a:extLst>
                </a:gridCol>
                <a:gridCol w="2261154">
                  <a:extLst>
                    <a:ext uri="{9D8B030D-6E8A-4147-A177-3AD203B41FA5}">
                      <a16:colId xmlns:a16="http://schemas.microsoft.com/office/drawing/2014/main" val="1889983119"/>
                    </a:ext>
                  </a:extLst>
                </a:gridCol>
              </a:tblGrid>
              <a:tr h="479738">
                <a:tc>
                  <a:txBody>
                    <a:bodyPr/>
                    <a:lstStyle/>
                    <a:p>
                      <a:r>
                        <a:rPr lang="en-US" sz="2600" dirty="0"/>
                        <a:t>Transaction 1</a:t>
                      </a:r>
                    </a:p>
                  </a:txBody>
                  <a:tcPr marL="84659" marR="84659" marT="42330" marB="4233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Transaction 2</a:t>
                      </a:r>
                    </a:p>
                  </a:txBody>
                  <a:tcPr marL="84659" marR="84659" marT="42330" marB="42330"/>
                </a:tc>
                <a:extLst>
                  <a:ext uri="{0D108BD9-81ED-4DB2-BD59-A6C34878D82A}">
                    <a16:rowId xmlns:a16="http://schemas.microsoft.com/office/drawing/2014/main" val="3513286611"/>
                  </a:ext>
                </a:extLst>
              </a:tr>
              <a:tr h="479738">
                <a:tc>
                  <a:txBody>
                    <a:bodyPr/>
                    <a:lstStyle/>
                    <a:p>
                      <a:r>
                        <a:rPr lang="en-US" sz="2600" dirty="0"/>
                        <a:t>Read (A)</a:t>
                      </a:r>
                    </a:p>
                  </a:txBody>
                  <a:tcPr marL="84659" marR="84659" marT="42330" marB="42330"/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84659" marR="84659" marT="42330" marB="42330"/>
                </a:tc>
                <a:extLst>
                  <a:ext uri="{0D108BD9-81ED-4DB2-BD59-A6C34878D82A}">
                    <a16:rowId xmlns:a16="http://schemas.microsoft.com/office/drawing/2014/main" val="424317567"/>
                  </a:ext>
                </a:extLst>
              </a:tr>
              <a:tr h="479738">
                <a:tc>
                  <a:txBody>
                    <a:bodyPr/>
                    <a:lstStyle/>
                    <a:p>
                      <a:r>
                        <a:rPr lang="en-US" sz="2600" dirty="0"/>
                        <a:t>Write (A)</a:t>
                      </a:r>
                    </a:p>
                  </a:txBody>
                  <a:tcPr marL="84659" marR="84659" marT="42330" marB="42330"/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84659" marR="84659" marT="42330" marB="42330"/>
                </a:tc>
                <a:extLst>
                  <a:ext uri="{0D108BD9-81ED-4DB2-BD59-A6C34878D82A}">
                    <a16:rowId xmlns:a16="http://schemas.microsoft.com/office/drawing/2014/main" val="1184565089"/>
                  </a:ext>
                </a:extLst>
              </a:tr>
              <a:tr h="479738">
                <a:tc>
                  <a:txBody>
                    <a:bodyPr/>
                    <a:lstStyle/>
                    <a:p>
                      <a:r>
                        <a:rPr lang="en-US" sz="2600" dirty="0"/>
                        <a:t>Read(B)</a:t>
                      </a:r>
                    </a:p>
                  </a:txBody>
                  <a:tcPr marL="84659" marR="84659" marT="42330" marB="4233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84659" marR="84659" marT="42330" marB="42330"/>
                </a:tc>
                <a:extLst>
                  <a:ext uri="{0D108BD9-81ED-4DB2-BD59-A6C34878D82A}">
                    <a16:rowId xmlns:a16="http://schemas.microsoft.com/office/drawing/2014/main" val="3631048444"/>
                  </a:ext>
                </a:extLst>
              </a:tr>
              <a:tr h="479738">
                <a:tc>
                  <a:txBody>
                    <a:bodyPr/>
                    <a:lstStyle/>
                    <a:p>
                      <a:r>
                        <a:rPr lang="en-US" sz="2600" dirty="0"/>
                        <a:t>Write(B)</a:t>
                      </a:r>
                    </a:p>
                  </a:txBody>
                  <a:tcPr marL="84659" marR="84659" marT="42330" marB="4233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84659" marR="84659" marT="42330" marB="42330"/>
                </a:tc>
                <a:extLst>
                  <a:ext uri="{0D108BD9-81ED-4DB2-BD59-A6C34878D82A}">
                    <a16:rowId xmlns:a16="http://schemas.microsoft.com/office/drawing/2014/main" val="2708759664"/>
                  </a:ext>
                </a:extLst>
              </a:tr>
              <a:tr h="479738">
                <a:tc>
                  <a:txBody>
                    <a:bodyPr/>
                    <a:lstStyle/>
                    <a:p>
                      <a:r>
                        <a:rPr lang="en-US" sz="2600" dirty="0"/>
                        <a:t>COMMIT</a:t>
                      </a:r>
                    </a:p>
                  </a:txBody>
                  <a:tcPr marL="84659" marR="84659" marT="42330" marB="4233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84659" marR="84659" marT="42330" marB="42330"/>
                </a:tc>
                <a:extLst>
                  <a:ext uri="{0D108BD9-81ED-4DB2-BD59-A6C34878D82A}">
                    <a16:rowId xmlns:a16="http://schemas.microsoft.com/office/drawing/2014/main" val="757671375"/>
                  </a:ext>
                </a:extLst>
              </a:tr>
              <a:tr h="479738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84659" marR="84659" marT="42330" marB="4233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Read(A)</a:t>
                      </a:r>
                    </a:p>
                  </a:txBody>
                  <a:tcPr marL="84659" marR="84659" marT="42330" marB="42330"/>
                </a:tc>
                <a:extLst>
                  <a:ext uri="{0D108BD9-81ED-4DB2-BD59-A6C34878D82A}">
                    <a16:rowId xmlns:a16="http://schemas.microsoft.com/office/drawing/2014/main" val="3144848885"/>
                  </a:ext>
                </a:extLst>
              </a:tr>
              <a:tr h="479738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84659" marR="84659" marT="42330" marB="4233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Write(A)</a:t>
                      </a:r>
                    </a:p>
                  </a:txBody>
                  <a:tcPr marL="84659" marR="84659" marT="42330" marB="42330"/>
                </a:tc>
                <a:extLst>
                  <a:ext uri="{0D108BD9-81ED-4DB2-BD59-A6C34878D82A}">
                    <a16:rowId xmlns:a16="http://schemas.microsoft.com/office/drawing/2014/main" val="3175508458"/>
                  </a:ext>
                </a:extLst>
              </a:tr>
              <a:tr h="479738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84659" marR="84659" marT="42330" marB="4233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Read (B)</a:t>
                      </a:r>
                    </a:p>
                  </a:txBody>
                  <a:tcPr marL="84659" marR="84659" marT="42330" marB="42330"/>
                </a:tc>
                <a:extLst>
                  <a:ext uri="{0D108BD9-81ED-4DB2-BD59-A6C34878D82A}">
                    <a16:rowId xmlns:a16="http://schemas.microsoft.com/office/drawing/2014/main" val="2719739298"/>
                  </a:ext>
                </a:extLst>
              </a:tr>
              <a:tr h="479738"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84659" marR="84659" marT="42330" marB="4233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Write (B)</a:t>
                      </a:r>
                    </a:p>
                  </a:txBody>
                  <a:tcPr marL="84659" marR="84659" marT="42330" marB="42330"/>
                </a:tc>
                <a:extLst>
                  <a:ext uri="{0D108BD9-81ED-4DB2-BD59-A6C34878D82A}">
                    <a16:rowId xmlns:a16="http://schemas.microsoft.com/office/drawing/2014/main" val="650386097"/>
                  </a:ext>
                </a:extLst>
              </a:tr>
              <a:tr h="479738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84659" marR="84659" marT="42330" marB="4233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COMMIT</a:t>
                      </a:r>
                    </a:p>
                  </a:txBody>
                  <a:tcPr marL="84659" marR="84659" marT="42330" marB="42330"/>
                </a:tc>
                <a:extLst>
                  <a:ext uri="{0D108BD9-81ED-4DB2-BD59-A6C34878D82A}">
                    <a16:rowId xmlns:a16="http://schemas.microsoft.com/office/drawing/2014/main" val="553775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1738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9424F-58A3-BE46-85CD-8956A5B2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2E69C-824E-F940-A20E-0EE279AB8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Not conflict serializable!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 way to make it equivalent to a serial ordering due to inability to change the order of writes on A.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DE80B56-F94C-EC48-A6DA-D66D1EE674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016201"/>
              </p:ext>
            </p:extLst>
          </p:nvPr>
        </p:nvGraphicFramePr>
        <p:xfrm>
          <a:off x="5737730" y="1854348"/>
          <a:ext cx="4884506" cy="3627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2253">
                  <a:extLst>
                    <a:ext uri="{9D8B030D-6E8A-4147-A177-3AD203B41FA5}">
                      <a16:colId xmlns:a16="http://schemas.microsoft.com/office/drawing/2014/main" val="2222354860"/>
                    </a:ext>
                  </a:extLst>
                </a:gridCol>
                <a:gridCol w="2442253">
                  <a:extLst>
                    <a:ext uri="{9D8B030D-6E8A-4147-A177-3AD203B41FA5}">
                      <a16:colId xmlns:a16="http://schemas.microsoft.com/office/drawing/2014/main" val="1889983119"/>
                    </a:ext>
                  </a:extLst>
                </a:gridCol>
              </a:tblGrid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86611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START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17567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Read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65089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Read 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048444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 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59664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Write(A)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671375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848885"/>
                  </a:ext>
                </a:extLst>
              </a:tr>
            </a:tbl>
          </a:graphicData>
        </a:graphic>
      </p:graphicFrame>
      <p:sp>
        <p:nvSpPr>
          <p:cNvPr id="5" name="Up-Down Arrow 4">
            <a:extLst>
              <a:ext uri="{FF2B5EF4-FFF2-40B4-BE49-F238E27FC236}">
                <a16:creationId xmlns:a16="http://schemas.microsoft.com/office/drawing/2014/main" id="{D894C1C1-C8C6-134D-BA03-C87FFA078BF5}"/>
              </a:ext>
            </a:extLst>
          </p:cNvPr>
          <p:cNvSpPr/>
          <p:nvPr/>
        </p:nvSpPr>
        <p:spPr>
          <a:xfrm rot="14623860" flipH="1">
            <a:off x="7529403" y="3848465"/>
            <a:ext cx="272138" cy="1283418"/>
          </a:xfrm>
          <a:prstGeom prst="upDownArrow">
            <a:avLst/>
          </a:prstGeom>
          <a:solidFill>
            <a:schemeClr val="accent2"/>
          </a:solidFill>
          <a:ln>
            <a:solidFill>
              <a:srgbClr val="ED7D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8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DFA6A-1B0C-FD44-847B-EB3D860C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Precedence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FC5EC-2695-C243-B320-AEB31D634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9207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Algorithm to create a directed graph to describe the schedule of operations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Precedence graph </a:t>
            </a:r>
            <a:r>
              <a:rPr lang="en-US" i="1" dirty="0"/>
              <a:t>S</a:t>
            </a:r>
            <a:r>
              <a:rPr lang="en-US" dirty="0"/>
              <a:t> consisting of vertex-edge pairs (</a:t>
            </a:r>
            <a:r>
              <a:rPr lang="en-US" i="1" dirty="0"/>
              <a:t>V, E)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i="1" dirty="0"/>
              <a:t>	</a:t>
            </a:r>
            <a:r>
              <a:rPr lang="en-US" dirty="0"/>
              <a:t>where </a:t>
            </a:r>
            <a:r>
              <a:rPr lang="en-US" i="1" dirty="0"/>
              <a:t>V</a:t>
            </a:r>
            <a:r>
              <a:rPr lang="en-US" dirty="0"/>
              <a:t> = ( </a:t>
            </a:r>
            <a:r>
              <a:rPr lang="en-US" b="1" dirty="0"/>
              <a:t>T</a:t>
            </a:r>
            <a:r>
              <a:rPr lang="en-US" b="1" baseline="-25000" dirty="0"/>
              <a:t>0</a:t>
            </a:r>
            <a:r>
              <a:rPr lang="en-US" dirty="0"/>
              <a:t>, </a:t>
            </a:r>
            <a:r>
              <a:rPr lang="en-US" b="1" dirty="0"/>
              <a:t>T</a:t>
            </a:r>
            <a:r>
              <a:rPr lang="en-US" b="1" baseline="-25000" dirty="0"/>
              <a:t>1</a:t>
            </a:r>
            <a:r>
              <a:rPr lang="en-US" dirty="0"/>
              <a:t>, …, </a:t>
            </a:r>
            <a:r>
              <a:rPr lang="en-US" b="1" dirty="0"/>
              <a:t>T</a:t>
            </a:r>
            <a:r>
              <a:rPr lang="en-US" b="1" baseline="-25000" dirty="0"/>
              <a:t>n</a:t>
            </a:r>
            <a:r>
              <a:rPr lang="en-US" dirty="0"/>
              <a:t> ) or transactions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and </a:t>
            </a:r>
            <a:r>
              <a:rPr lang="en-US" i="1" dirty="0"/>
              <a:t>E</a:t>
            </a:r>
            <a:r>
              <a:rPr lang="en-US" dirty="0"/>
              <a:t> = ( </a:t>
            </a:r>
            <a:r>
              <a:rPr lang="en-US" b="1" dirty="0" err="1"/>
              <a:t>T</a:t>
            </a:r>
            <a:r>
              <a:rPr lang="en-US" b="1" baseline="-25000" dirty="0" err="1"/>
              <a:t>i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b="1" dirty="0" err="1"/>
              <a:t>T</a:t>
            </a:r>
            <a:r>
              <a:rPr lang="en-US" b="1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) where an operation </a:t>
            </a:r>
            <a:r>
              <a:rPr lang="en-US" b="1" dirty="0"/>
              <a:t>O</a:t>
            </a:r>
            <a:r>
              <a:rPr lang="en-US" b="1" baseline="-25000" dirty="0"/>
              <a:t>i</a:t>
            </a:r>
            <a:r>
              <a:rPr lang="en-US" dirty="0"/>
              <a:t> in </a:t>
            </a:r>
            <a:r>
              <a:rPr lang="en-US" b="1" dirty="0" err="1"/>
              <a:t>T</a:t>
            </a:r>
            <a:r>
              <a:rPr lang="en-US" b="1" baseline="-25000" dirty="0" err="1"/>
              <a:t>i</a:t>
            </a:r>
            <a:r>
              <a:rPr lang="en-US" dirty="0"/>
              <a:t> conflicts with 	operation </a:t>
            </a:r>
            <a:r>
              <a:rPr lang="en-US" b="1" dirty="0" err="1"/>
              <a:t>O</a:t>
            </a:r>
            <a:r>
              <a:rPr lang="en-US" b="1" baseline="-25000" dirty="0" err="1"/>
              <a:t>j</a:t>
            </a:r>
            <a:r>
              <a:rPr lang="en-US" dirty="0"/>
              <a:t> in </a:t>
            </a:r>
            <a:r>
              <a:rPr lang="en-US" b="1" dirty="0" err="1"/>
              <a:t>T</a:t>
            </a:r>
            <a:r>
              <a:rPr lang="en-US" b="1" baseline="-25000" dirty="0" err="1"/>
              <a:t>j</a:t>
            </a:r>
            <a:r>
              <a:rPr lang="en-US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and </a:t>
            </a:r>
            <a:r>
              <a:rPr lang="en-US" b="1" dirty="0"/>
              <a:t>O</a:t>
            </a:r>
            <a:r>
              <a:rPr lang="en-US" b="1" baseline="-25000" dirty="0"/>
              <a:t>i</a:t>
            </a:r>
            <a:r>
              <a:rPr lang="en-US" dirty="0"/>
              <a:t> appears earlier in schedule than </a:t>
            </a:r>
            <a:r>
              <a:rPr lang="en-US" b="1" dirty="0" err="1"/>
              <a:t>O</a:t>
            </a:r>
            <a:r>
              <a:rPr lang="en-US" b="1" baseline="-25000" dirty="0" err="1"/>
              <a:t>j</a:t>
            </a:r>
            <a:endParaRPr lang="en-US" b="1" baseline="-25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Conflict serializable if-and-only-if graph </a:t>
            </a:r>
            <a:r>
              <a:rPr lang="en-US" i="1" dirty="0"/>
              <a:t>S</a:t>
            </a:r>
            <a:r>
              <a:rPr lang="en-US" dirty="0"/>
              <a:t> is acyclic. Whew…</a:t>
            </a:r>
          </a:p>
        </p:txBody>
      </p:sp>
    </p:spTree>
    <p:extLst>
      <p:ext uri="{BB962C8B-B14F-4D97-AF65-F5344CB8AC3E}">
        <p14:creationId xmlns:p14="http://schemas.microsoft.com/office/powerpoint/2010/main" val="1695742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Transaction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Logical unit of work that must be entirely completed or aborted (All or nothing)</a:t>
            </a:r>
          </a:p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Includes:</a:t>
            </a:r>
          </a:p>
          <a:p>
            <a:pPr marL="457200" lvl="1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SELECT statement(s) (Read)</a:t>
            </a:r>
          </a:p>
          <a:p>
            <a:pPr marL="457200" lvl="1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Series of related UPDATE statements (Write)</a:t>
            </a:r>
          </a:p>
          <a:p>
            <a:pPr marL="457200" lvl="1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Series of INSERT or DELETE statements (Write)</a:t>
            </a:r>
          </a:p>
          <a:p>
            <a:pPr marL="457200" lvl="1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Combination of SELECT, UPDATE, INSERT or DELETE statements</a:t>
            </a:r>
          </a:p>
          <a:p>
            <a:pPr marL="0" indent="0">
              <a:buNone/>
            </a:pPr>
            <a:endParaRPr lang="en-US" alt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More simply organized into READs and WRITEs</a:t>
            </a:r>
          </a:p>
          <a:p>
            <a:pPr lvl="1"/>
            <a:endParaRPr lang="en-US" altLang="en-US" dirty="0">
              <a:latin typeface="Garamond" panose="02020404030301010803" pitchFamily="18" charset="0"/>
            </a:endParaRPr>
          </a:p>
          <a:p>
            <a:endParaRPr lang="en-US" altLang="en-US" dirty="0">
              <a:latin typeface="Garamond" panose="02020404030301010803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954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011CF-72B7-E641-BA0D-44E18CBAB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17627"/>
            <a:ext cx="10515600" cy="36369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Connect transaction </a:t>
            </a:r>
            <a:r>
              <a:rPr lang="en-US" dirty="0" err="1"/>
              <a:t>i</a:t>
            </a:r>
            <a:r>
              <a:rPr lang="en-US" dirty="0"/>
              <a:t> (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) to transaction j (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) in precedence graph S if: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b="1" dirty="0"/>
              <a:t>writes (O</a:t>
            </a:r>
            <a:r>
              <a:rPr lang="en-US" b="1" baseline="-25000" dirty="0"/>
              <a:t>i</a:t>
            </a:r>
            <a:r>
              <a:rPr lang="en-US" b="1" dirty="0"/>
              <a:t>)</a:t>
            </a:r>
            <a:r>
              <a:rPr lang="en-US" dirty="0"/>
              <a:t> to object </a:t>
            </a:r>
            <a:r>
              <a:rPr lang="en-US" i="1" dirty="0"/>
              <a:t>A</a:t>
            </a:r>
            <a:r>
              <a:rPr lang="en-US" dirty="0"/>
              <a:t> before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executes a </a:t>
            </a:r>
            <a:r>
              <a:rPr lang="en-US" b="1" dirty="0"/>
              <a:t>read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O</a:t>
            </a:r>
            <a:r>
              <a:rPr lang="en-US" b="1" baseline="-25000" dirty="0" err="1"/>
              <a:t>j</a:t>
            </a:r>
            <a:r>
              <a:rPr lang="en-US" b="1" dirty="0"/>
              <a:t>) </a:t>
            </a:r>
            <a:r>
              <a:rPr lang="en-US" dirty="0"/>
              <a:t>on object </a:t>
            </a:r>
            <a:r>
              <a:rPr lang="en-US" i="1" dirty="0"/>
              <a:t>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b="1" dirty="0"/>
              <a:t>reads</a:t>
            </a:r>
            <a:r>
              <a:rPr lang="en-US" dirty="0"/>
              <a:t> </a:t>
            </a:r>
            <a:r>
              <a:rPr lang="en-US" b="1" dirty="0"/>
              <a:t>(O</a:t>
            </a:r>
            <a:r>
              <a:rPr lang="en-US" b="1" baseline="-25000" dirty="0"/>
              <a:t>i</a:t>
            </a:r>
            <a:r>
              <a:rPr lang="en-US" b="1" dirty="0"/>
              <a:t>) </a:t>
            </a:r>
            <a:r>
              <a:rPr lang="en-US" dirty="0"/>
              <a:t>an object </a:t>
            </a:r>
            <a:r>
              <a:rPr lang="en-US" i="1" dirty="0"/>
              <a:t>A</a:t>
            </a:r>
            <a:r>
              <a:rPr lang="en-US" dirty="0"/>
              <a:t> before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executes a </a:t>
            </a:r>
            <a:r>
              <a:rPr lang="en-US" b="1" dirty="0"/>
              <a:t>write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O</a:t>
            </a:r>
            <a:r>
              <a:rPr lang="en-US" b="1" baseline="-25000" dirty="0" err="1"/>
              <a:t>j</a:t>
            </a:r>
            <a:r>
              <a:rPr lang="en-US" b="1" dirty="0"/>
              <a:t>) </a:t>
            </a:r>
            <a:r>
              <a:rPr lang="en-US" dirty="0"/>
              <a:t>to object </a:t>
            </a:r>
            <a:r>
              <a:rPr lang="en-US" i="1" dirty="0"/>
              <a:t>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b="1" dirty="0"/>
              <a:t>writes</a:t>
            </a:r>
            <a:r>
              <a:rPr lang="en-US" dirty="0"/>
              <a:t> </a:t>
            </a:r>
            <a:r>
              <a:rPr lang="en-US" b="1" dirty="0"/>
              <a:t>(O</a:t>
            </a:r>
            <a:r>
              <a:rPr lang="en-US" b="1" baseline="-25000" dirty="0"/>
              <a:t>i</a:t>
            </a:r>
            <a:r>
              <a:rPr lang="en-US" b="1" dirty="0"/>
              <a:t>) </a:t>
            </a:r>
            <a:r>
              <a:rPr lang="en-US" dirty="0"/>
              <a:t>to object </a:t>
            </a:r>
            <a:r>
              <a:rPr lang="en-US" i="1" dirty="0"/>
              <a:t>A</a:t>
            </a:r>
            <a:r>
              <a:rPr lang="en-US" dirty="0"/>
              <a:t> before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executes a </a:t>
            </a:r>
            <a:r>
              <a:rPr lang="en-US" b="1" dirty="0"/>
              <a:t>write (</a:t>
            </a:r>
            <a:r>
              <a:rPr lang="en-US" b="1" dirty="0" err="1"/>
              <a:t>O</a:t>
            </a:r>
            <a:r>
              <a:rPr lang="en-US" b="1" baseline="-25000" dirty="0" err="1"/>
              <a:t>j</a:t>
            </a:r>
            <a:r>
              <a:rPr lang="en-US" b="1" dirty="0"/>
              <a:t>)</a:t>
            </a:r>
            <a:r>
              <a:rPr lang="en-US" dirty="0"/>
              <a:t> to object </a:t>
            </a:r>
            <a:r>
              <a:rPr lang="en-US" i="1" dirty="0"/>
              <a:t>A</a:t>
            </a:r>
          </a:p>
          <a:p>
            <a:pPr marL="0" indent="0">
              <a:buNone/>
            </a:pPr>
            <a:r>
              <a:rPr lang="en-US" i="1" dirty="0"/>
              <a:t>	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50D30A-75B4-A942-AFCB-A5C3E9EFA740}"/>
              </a:ext>
            </a:extLst>
          </p:cNvPr>
          <p:cNvSpPr/>
          <p:nvPr/>
        </p:nvSpPr>
        <p:spPr>
          <a:xfrm>
            <a:off x="3381153" y="1275908"/>
            <a:ext cx="1201479" cy="12014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800" baseline="-25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en-US" sz="28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BC528C-89F0-FD4E-870F-4483DFFC3D5E}"/>
              </a:ext>
            </a:extLst>
          </p:cNvPr>
          <p:cNvSpPr/>
          <p:nvPr/>
        </p:nvSpPr>
        <p:spPr>
          <a:xfrm>
            <a:off x="6774711" y="1275907"/>
            <a:ext cx="1201479" cy="12014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800" baseline="-25000" dirty="0" err="1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endParaRPr lang="en-US" sz="28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A3CF76-C030-A146-B5EF-BE11E28FD3B6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4582632" y="1876647"/>
            <a:ext cx="2192079" cy="1"/>
          </a:xfrm>
          <a:prstGeom prst="straightConnector1">
            <a:avLst/>
          </a:prstGeom>
          <a:ln w="76200">
            <a:solidFill>
              <a:srgbClr val="ED7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79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62D6748-D444-514C-8AA3-43312653FA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9983748"/>
              </p:ext>
            </p:extLst>
          </p:nvPr>
        </p:nvGraphicFramePr>
        <p:xfrm>
          <a:off x="838200" y="681037"/>
          <a:ext cx="4884506" cy="5699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2253">
                  <a:extLst>
                    <a:ext uri="{9D8B030D-6E8A-4147-A177-3AD203B41FA5}">
                      <a16:colId xmlns:a16="http://schemas.microsoft.com/office/drawing/2014/main" val="2222354860"/>
                    </a:ext>
                  </a:extLst>
                </a:gridCol>
                <a:gridCol w="2442253">
                  <a:extLst>
                    <a:ext uri="{9D8B030D-6E8A-4147-A177-3AD203B41FA5}">
                      <a16:colId xmlns:a16="http://schemas.microsoft.com/office/drawing/2014/main" val="1889983119"/>
                    </a:ext>
                  </a:extLst>
                </a:gridCol>
              </a:tblGrid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86611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Read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17567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Write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65089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Read 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048444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 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59664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Read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671375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848885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508458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Read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739298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Write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386097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75994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57244792-B0FE-1043-83E2-2AEC08A010D9}"/>
              </a:ext>
            </a:extLst>
          </p:cNvPr>
          <p:cNvSpPr/>
          <p:nvPr/>
        </p:nvSpPr>
        <p:spPr>
          <a:xfrm>
            <a:off x="6352953" y="1021040"/>
            <a:ext cx="1201479" cy="12014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8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B63AB5-BFAA-1340-AED9-0ADB1B80C215}"/>
              </a:ext>
            </a:extLst>
          </p:cNvPr>
          <p:cNvSpPr/>
          <p:nvPr/>
        </p:nvSpPr>
        <p:spPr>
          <a:xfrm>
            <a:off x="9746511" y="1021039"/>
            <a:ext cx="1201479" cy="12014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8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BE5FF39A-DA87-6B4B-8457-D741EA2D5432}"/>
              </a:ext>
            </a:extLst>
          </p:cNvPr>
          <p:cNvSpPr/>
          <p:nvPr/>
        </p:nvSpPr>
        <p:spPr>
          <a:xfrm rot="17740561">
            <a:off x="2670699" y="1738424"/>
            <a:ext cx="242047" cy="968188"/>
          </a:xfrm>
          <a:prstGeom prst="upDownArrow">
            <a:avLst/>
          </a:prstGeom>
          <a:solidFill>
            <a:schemeClr val="accent2"/>
          </a:solidFill>
          <a:ln>
            <a:solidFill>
              <a:srgbClr val="ED7D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-Down Arrow 9">
            <a:extLst>
              <a:ext uri="{FF2B5EF4-FFF2-40B4-BE49-F238E27FC236}">
                <a16:creationId xmlns:a16="http://schemas.microsoft.com/office/drawing/2014/main" id="{723DED4E-9266-0742-A705-0AD0CF45DF4E}"/>
              </a:ext>
            </a:extLst>
          </p:cNvPr>
          <p:cNvSpPr/>
          <p:nvPr/>
        </p:nvSpPr>
        <p:spPr>
          <a:xfrm rot="13749218" flipH="1">
            <a:off x="2655652" y="3950240"/>
            <a:ext cx="272138" cy="1283418"/>
          </a:xfrm>
          <a:prstGeom prst="upDownArrow">
            <a:avLst/>
          </a:prstGeom>
          <a:solidFill>
            <a:schemeClr val="accent2"/>
          </a:solidFill>
          <a:ln>
            <a:solidFill>
              <a:srgbClr val="ED7D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0A27C3-5F6D-AB4A-869B-F29F5F2C430A}"/>
              </a:ext>
            </a:extLst>
          </p:cNvPr>
          <p:cNvCxnSpPr>
            <a:stCxn id="5" idx="7"/>
            <a:endCxn id="6" idx="1"/>
          </p:cNvCxnSpPr>
          <p:nvPr/>
        </p:nvCxnSpPr>
        <p:spPr>
          <a:xfrm flipV="1">
            <a:off x="7378479" y="1196992"/>
            <a:ext cx="2543985" cy="1"/>
          </a:xfrm>
          <a:prstGeom prst="straightConnector1">
            <a:avLst/>
          </a:prstGeom>
          <a:ln w="76200">
            <a:solidFill>
              <a:srgbClr val="ED7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6B0AF8-C0CC-D442-83DB-2DA13ECA74D5}"/>
              </a:ext>
            </a:extLst>
          </p:cNvPr>
          <p:cNvCxnSpPr>
            <a:stCxn id="6" idx="3"/>
            <a:endCxn id="5" idx="5"/>
          </p:cNvCxnSpPr>
          <p:nvPr/>
        </p:nvCxnSpPr>
        <p:spPr>
          <a:xfrm flipH="1">
            <a:off x="7378479" y="2046565"/>
            <a:ext cx="2543985" cy="1"/>
          </a:xfrm>
          <a:prstGeom prst="straightConnector1">
            <a:avLst/>
          </a:prstGeom>
          <a:ln w="76200">
            <a:solidFill>
              <a:srgbClr val="ED7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AC33C59-5132-9745-BA8C-C400BF4851A7}"/>
              </a:ext>
            </a:extLst>
          </p:cNvPr>
          <p:cNvSpPr txBox="1"/>
          <p:nvPr/>
        </p:nvSpPr>
        <p:spPr>
          <a:xfrm>
            <a:off x="6096000" y="3300089"/>
            <a:ext cx="59145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Cycle in graph, so NOT conflict serializable.</a:t>
            </a:r>
          </a:p>
          <a:p>
            <a:endParaRPr lang="en-US" sz="2400" dirty="0">
              <a:latin typeface="Garamond" panose="02020404030301010803" pitchFamily="18" charset="0"/>
            </a:endParaRPr>
          </a:p>
          <a:p>
            <a:r>
              <a:rPr lang="en-US" sz="2400" dirty="0">
                <a:latin typeface="Garamond" panose="02020404030301010803" pitchFamily="18" charset="0"/>
              </a:rPr>
              <a:t>Because output of T</a:t>
            </a:r>
            <a:r>
              <a:rPr lang="en-US" sz="2400" baseline="-25000" dirty="0">
                <a:latin typeface="Garamond" panose="02020404030301010803" pitchFamily="18" charset="0"/>
              </a:rPr>
              <a:t>1</a:t>
            </a:r>
            <a:r>
              <a:rPr lang="en-US" sz="2400" dirty="0">
                <a:latin typeface="Garamond" panose="02020404030301010803" pitchFamily="18" charset="0"/>
              </a:rPr>
              <a:t> depends on T</a:t>
            </a:r>
            <a:r>
              <a:rPr lang="en-US" sz="2400" baseline="-25000" dirty="0">
                <a:latin typeface="Garamond" panose="02020404030301010803" pitchFamily="18" charset="0"/>
              </a:rPr>
              <a:t>2</a:t>
            </a:r>
            <a:r>
              <a:rPr lang="en-US" sz="2400" dirty="0">
                <a:latin typeface="Garamond" panose="02020404030301010803" pitchFamily="18" charset="0"/>
              </a:rPr>
              <a:t> and output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of T</a:t>
            </a:r>
            <a:r>
              <a:rPr lang="en-US" sz="2400" baseline="-25000" dirty="0">
                <a:latin typeface="Garamond" panose="02020404030301010803" pitchFamily="18" charset="0"/>
              </a:rPr>
              <a:t>2</a:t>
            </a:r>
            <a:r>
              <a:rPr lang="en-US" sz="2400" dirty="0">
                <a:latin typeface="Garamond" panose="02020404030301010803" pitchFamily="18" charset="0"/>
              </a:rPr>
              <a:t> depends on output of T</a:t>
            </a:r>
            <a:r>
              <a:rPr lang="en-US" sz="2400" baseline="-25000" dirty="0">
                <a:latin typeface="Garamond" panose="02020404030301010803" pitchFamily="18" charset="0"/>
              </a:rPr>
              <a:t>1</a:t>
            </a:r>
            <a:endParaRPr lang="en-U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83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598154E5-3DEF-D447-A361-44B4FBCBBC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2801224"/>
              </p:ext>
            </p:extLst>
          </p:nvPr>
        </p:nvGraphicFramePr>
        <p:xfrm>
          <a:off x="740436" y="708413"/>
          <a:ext cx="4884506" cy="5699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2253">
                  <a:extLst>
                    <a:ext uri="{9D8B030D-6E8A-4147-A177-3AD203B41FA5}">
                      <a16:colId xmlns:a16="http://schemas.microsoft.com/office/drawing/2014/main" val="2222354860"/>
                    </a:ext>
                  </a:extLst>
                </a:gridCol>
                <a:gridCol w="2442253">
                  <a:extLst>
                    <a:ext uri="{9D8B030D-6E8A-4147-A177-3AD203B41FA5}">
                      <a16:colId xmlns:a16="http://schemas.microsoft.com/office/drawing/2014/main" val="1889983119"/>
                    </a:ext>
                  </a:extLst>
                </a:gridCol>
              </a:tblGrid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86611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Read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17567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Write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65089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Read 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048444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 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59664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Read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671375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Write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848885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508458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Read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739298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386097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75994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57244792-B0FE-1043-83E2-2AEC08A010D9}"/>
              </a:ext>
            </a:extLst>
          </p:cNvPr>
          <p:cNvSpPr/>
          <p:nvPr/>
        </p:nvSpPr>
        <p:spPr>
          <a:xfrm>
            <a:off x="6352953" y="1021040"/>
            <a:ext cx="1201479" cy="12014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8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B63AB5-BFAA-1340-AED9-0ADB1B80C215}"/>
              </a:ext>
            </a:extLst>
          </p:cNvPr>
          <p:cNvSpPr/>
          <p:nvPr/>
        </p:nvSpPr>
        <p:spPr>
          <a:xfrm>
            <a:off x="9746511" y="1021039"/>
            <a:ext cx="1201479" cy="12014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8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BE5FF39A-DA87-6B4B-8457-D741EA2D5432}"/>
              </a:ext>
            </a:extLst>
          </p:cNvPr>
          <p:cNvSpPr/>
          <p:nvPr/>
        </p:nvSpPr>
        <p:spPr>
          <a:xfrm rot="17740561">
            <a:off x="2670699" y="1738424"/>
            <a:ext cx="242047" cy="968188"/>
          </a:xfrm>
          <a:prstGeom prst="upDownArrow">
            <a:avLst/>
          </a:prstGeom>
          <a:solidFill>
            <a:schemeClr val="accent2"/>
          </a:solidFill>
          <a:ln>
            <a:solidFill>
              <a:srgbClr val="ED7D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-Down Arrow 9">
            <a:extLst>
              <a:ext uri="{FF2B5EF4-FFF2-40B4-BE49-F238E27FC236}">
                <a16:creationId xmlns:a16="http://schemas.microsoft.com/office/drawing/2014/main" id="{723DED4E-9266-0742-A705-0AD0CF45DF4E}"/>
              </a:ext>
            </a:extLst>
          </p:cNvPr>
          <p:cNvSpPr/>
          <p:nvPr/>
        </p:nvSpPr>
        <p:spPr>
          <a:xfrm rot="18186433" flipH="1">
            <a:off x="2655653" y="3833054"/>
            <a:ext cx="272138" cy="1283418"/>
          </a:xfrm>
          <a:prstGeom prst="upDownArrow">
            <a:avLst/>
          </a:prstGeom>
          <a:solidFill>
            <a:schemeClr val="accent2"/>
          </a:solidFill>
          <a:ln>
            <a:solidFill>
              <a:srgbClr val="ED7D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0A27C3-5F6D-AB4A-869B-F29F5F2C430A}"/>
              </a:ext>
            </a:extLst>
          </p:cNvPr>
          <p:cNvCxnSpPr>
            <a:cxnSpLocks/>
            <a:stCxn id="5" idx="7"/>
            <a:endCxn id="6" idx="1"/>
          </p:cNvCxnSpPr>
          <p:nvPr/>
        </p:nvCxnSpPr>
        <p:spPr>
          <a:xfrm flipV="1">
            <a:off x="7378479" y="1196992"/>
            <a:ext cx="2543985" cy="1"/>
          </a:xfrm>
          <a:prstGeom prst="straightConnector1">
            <a:avLst/>
          </a:prstGeom>
          <a:ln w="76200">
            <a:solidFill>
              <a:srgbClr val="ED7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AC33C59-5132-9745-BA8C-C400BF4851A7}"/>
              </a:ext>
            </a:extLst>
          </p:cNvPr>
          <p:cNvSpPr txBox="1"/>
          <p:nvPr/>
        </p:nvSpPr>
        <p:spPr>
          <a:xfrm>
            <a:off x="6842799" y="3274434"/>
            <a:ext cx="31693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No cycle in graph!</a:t>
            </a:r>
          </a:p>
          <a:p>
            <a:endParaRPr lang="en-US" sz="2400" dirty="0">
              <a:latin typeface="Garamond" panose="02020404030301010803" pitchFamily="18" charset="0"/>
            </a:endParaRPr>
          </a:p>
          <a:p>
            <a:r>
              <a:rPr lang="en-US" sz="2400" dirty="0">
                <a:latin typeface="Garamond" panose="02020404030301010803" pitchFamily="18" charset="0"/>
              </a:rPr>
              <a:t>Conflict serializable! Yay!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BAEF1B-E06F-3E49-810A-68DE79B670D9}"/>
              </a:ext>
            </a:extLst>
          </p:cNvPr>
          <p:cNvCxnSpPr>
            <a:cxnSpLocks/>
            <a:stCxn id="5" idx="5"/>
            <a:endCxn id="6" idx="3"/>
          </p:cNvCxnSpPr>
          <p:nvPr/>
        </p:nvCxnSpPr>
        <p:spPr>
          <a:xfrm flipV="1">
            <a:off x="7378479" y="2046565"/>
            <a:ext cx="2543985" cy="1"/>
          </a:xfrm>
          <a:prstGeom prst="straightConnector1">
            <a:avLst/>
          </a:prstGeom>
          <a:ln w="76200">
            <a:solidFill>
              <a:srgbClr val="ED7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15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73C8-7180-294B-B25B-FBA34ADC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Puppy!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F7091-9479-E444-8492-7BF5DB968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AD2F6-7715-6040-90D3-1EF3AB210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919676"/>
            <a:ext cx="812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636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12D5-0182-EF40-B61A-6512145D2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Concurrency Control with Locking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3572F-FDF1-0347-B4FA-FDE0D3A39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Concurrency Control</a:t>
            </a:r>
            <a:r>
              <a:rPr lang="en-US" dirty="0"/>
              <a:t> is the means used by a DBMS to ensure that the results of concurrent transactions produce a serializable schedule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Locking</a:t>
            </a:r>
            <a:r>
              <a:rPr lang="en-US" dirty="0"/>
              <a:t> is a system controlled process that manages concurrent access to shared database resources. There are many different locking and concurrency algorithms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Isolation levels</a:t>
            </a:r>
            <a:r>
              <a:rPr lang="en-US" dirty="0"/>
              <a:t> are a means to inform the database of the extent and complexity of the concurrency control it should use in operation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060954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Transaction Isolation Levels</a:t>
            </a:r>
          </a:p>
        </p:txBody>
      </p:sp>
      <p:sp>
        <p:nvSpPr>
          <p:cNvPr id="43011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537" indent="0">
              <a:buNone/>
            </a:pPr>
            <a:r>
              <a:rPr lang="en-GB" altLang="en-US" dirty="0">
                <a:latin typeface="Garamond" panose="02020404030301010803" pitchFamily="18" charset="0"/>
              </a:rPr>
              <a:t>Isolation levels based on permitted types of “reads” used during a transaction</a:t>
            </a:r>
          </a:p>
          <a:p>
            <a:pPr marL="109537" indent="0">
              <a:buNone/>
            </a:pPr>
            <a:endParaRPr lang="en-GB" altLang="en-US" b="1" dirty="0">
              <a:latin typeface="Garamond" panose="02020404030301010803" pitchFamily="18" charset="0"/>
            </a:endParaRPr>
          </a:p>
          <a:p>
            <a:pPr marL="109537" indent="0">
              <a:buNone/>
            </a:pPr>
            <a:r>
              <a:rPr lang="en-GB" altLang="en-US" b="1" dirty="0">
                <a:latin typeface="Garamond" panose="02020404030301010803" pitchFamily="18" charset="0"/>
              </a:rPr>
              <a:t>Dirty read</a:t>
            </a:r>
            <a:r>
              <a:rPr lang="en-GB" altLang="en-US" dirty="0">
                <a:latin typeface="Garamond" panose="02020404030301010803" pitchFamily="18" charset="0"/>
              </a:rPr>
              <a:t> is a read of uncommitted data</a:t>
            </a:r>
          </a:p>
          <a:p>
            <a:pPr marL="109537" indent="0">
              <a:buNone/>
            </a:pPr>
            <a:endParaRPr lang="en-GB" altLang="en-US" b="1" dirty="0">
              <a:latin typeface="Garamond" panose="02020404030301010803" pitchFamily="18" charset="0"/>
            </a:endParaRPr>
          </a:p>
          <a:p>
            <a:pPr marL="109537" indent="0">
              <a:buNone/>
            </a:pPr>
            <a:r>
              <a:rPr lang="en-GB" altLang="en-US" b="1" dirty="0">
                <a:latin typeface="Garamond" panose="02020404030301010803" pitchFamily="18" charset="0"/>
              </a:rPr>
              <a:t>Nonrepeatable read</a:t>
            </a:r>
            <a:r>
              <a:rPr lang="en-GB" altLang="en-US" dirty="0">
                <a:latin typeface="Garamond" panose="02020404030301010803" pitchFamily="18" charset="0"/>
              </a:rPr>
              <a:t> allows for the same read at two different points in a transaction to return different results</a:t>
            </a:r>
          </a:p>
          <a:p>
            <a:pPr marL="109537" indent="0">
              <a:buNone/>
            </a:pPr>
            <a:endParaRPr lang="en-GB" altLang="en-US" b="1" dirty="0">
              <a:latin typeface="Garamond" panose="02020404030301010803" pitchFamily="18" charset="0"/>
            </a:endParaRPr>
          </a:p>
          <a:p>
            <a:pPr marL="109537" indent="0">
              <a:buNone/>
            </a:pPr>
            <a:r>
              <a:rPr lang="en-GB" altLang="en-US" b="1" dirty="0">
                <a:latin typeface="Garamond" panose="02020404030301010803" pitchFamily="18" charset="0"/>
              </a:rPr>
              <a:t>Phantom read</a:t>
            </a:r>
            <a:r>
              <a:rPr lang="en-GB" altLang="en-US" dirty="0">
                <a:latin typeface="Garamond" panose="02020404030301010803" pitchFamily="18" charset="0"/>
              </a:rPr>
              <a:t> allows for a query to return more results depending on when it is run in a transaction</a:t>
            </a:r>
            <a:endParaRPr lang="en-GB" altLang="en-US" b="1" dirty="0">
              <a:latin typeface="Garamond" panose="02020404030301010803" pitchFamily="18" charset="0"/>
            </a:endParaRPr>
          </a:p>
          <a:p>
            <a:pPr marL="109537" indent="0">
              <a:buNone/>
            </a:pPr>
            <a:endParaRPr lang="en-GB" altLang="en-US" b="1" dirty="0">
              <a:latin typeface="Garamond" panose="02020404030301010803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633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Transaction Isolation Levels</a:t>
            </a:r>
          </a:p>
        </p:txBody>
      </p:sp>
      <p:pic>
        <p:nvPicPr>
          <p:cNvPr id="4403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03414"/>
            <a:ext cx="8686800" cy="404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EA5243-D604-4A41-BA4B-D62348BDBBBB}"/>
              </a:ext>
            </a:extLst>
          </p:cNvPr>
          <p:cNvCxnSpPr>
            <a:cxnSpLocks/>
          </p:cNvCxnSpPr>
          <p:nvPr/>
        </p:nvCxnSpPr>
        <p:spPr>
          <a:xfrm flipV="1">
            <a:off x="3962400" y="4114800"/>
            <a:ext cx="0" cy="1828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4FA45C-3007-AD44-B920-9DD4A3EEEF48}"/>
              </a:ext>
            </a:extLst>
          </p:cNvPr>
          <p:cNvSpPr txBox="1"/>
          <p:nvPr/>
        </p:nvSpPr>
        <p:spPr>
          <a:xfrm>
            <a:off x="2514601" y="6043191"/>
            <a:ext cx="6352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MySQL is “Repeatable Read” by default, which is stricter than others</a:t>
            </a:r>
          </a:p>
        </p:txBody>
      </p:sp>
    </p:spTree>
    <p:extLst>
      <p:ext uri="{BB962C8B-B14F-4D97-AF65-F5344CB8AC3E}">
        <p14:creationId xmlns:p14="http://schemas.microsoft.com/office/powerpoint/2010/main" val="25053071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Lock Granularity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Indicates the level of lock use</a:t>
            </a:r>
          </a:p>
          <a:p>
            <a:pPr marL="109537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Database-level</a:t>
            </a:r>
            <a:endParaRPr lang="en-US" altLang="en-US" dirty="0"/>
          </a:p>
          <a:p>
            <a:pPr marL="109537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Table-level</a:t>
            </a:r>
            <a:endParaRPr lang="en-US" altLang="en-US" dirty="0"/>
          </a:p>
          <a:p>
            <a:pPr marL="109537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Page-level</a:t>
            </a:r>
            <a:endParaRPr lang="en-US" altLang="en-US" dirty="0"/>
          </a:p>
          <a:p>
            <a:pPr marL="109537" indent="0">
              <a:buNone/>
            </a:pPr>
            <a:r>
              <a:rPr lang="en-US" altLang="en-US" b="1" dirty="0">
                <a:latin typeface="Garamond" panose="02020404030301010803" pitchFamily="18" charset="0"/>
              </a:rPr>
              <a:t>	Page </a:t>
            </a:r>
            <a:r>
              <a:rPr lang="en-US" altLang="en-US" dirty="0">
                <a:latin typeface="Garamond" panose="02020404030301010803" pitchFamily="18" charset="0"/>
              </a:rPr>
              <a:t>or</a:t>
            </a:r>
            <a:r>
              <a:rPr lang="en-US" altLang="en-US" b="1" dirty="0">
                <a:latin typeface="Garamond" panose="02020404030301010803" pitchFamily="18" charset="0"/>
              </a:rPr>
              <a:t> </a:t>
            </a:r>
            <a:r>
              <a:rPr lang="en-US" altLang="en-US" b="1" dirty="0" err="1">
                <a:latin typeface="Garamond" panose="02020404030301010803" pitchFamily="18" charset="0"/>
              </a:rPr>
              <a:t>diskpage</a:t>
            </a:r>
            <a:r>
              <a:rPr lang="en-US" altLang="en-US" dirty="0">
                <a:latin typeface="Garamond" panose="02020404030301010803" pitchFamily="18" charset="0"/>
              </a:rPr>
              <a:t>: Directly addressable section of a disk</a:t>
            </a:r>
          </a:p>
          <a:p>
            <a:pPr marL="109537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Row-level</a:t>
            </a:r>
            <a:endParaRPr lang="en-US" altLang="en-US" dirty="0"/>
          </a:p>
          <a:p>
            <a:pPr marL="109537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	Range lock</a:t>
            </a:r>
          </a:p>
          <a:p>
            <a:pPr marL="109537" indent="0">
              <a:buNone/>
            </a:pPr>
            <a:r>
              <a:rPr lang="en-US" altLang="en-US" dirty="0"/>
              <a:t> </a:t>
            </a:r>
            <a:r>
              <a:rPr lang="en-US" altLang="en-US" dirty="0">
                <a:latin typeface="Garamond" panose="02020404030301010803" pitchFamily="18" charset="0"/>
              </a:rPr>
              <a:t>Field-level</a:t>
            </a:r>
          </a:p>
          <a:p>
            <a:pPr eaLnBrk="1" hangingPunct="1"/>
            <a:endParaRPr lang="en-US" altLang="en-US" dirty="0">
              <a:latin typeface="Garamond" panose="02020404030301010803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638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Database-Level Locking Sequence </a:t>
            </a:r>
          </a:p>
        </p:txBody>
      </p:sp>
      <p:pic>
        <p:nvPicPr>
          <p:cNvPr id="2765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14500"/>
            <a:ext cx="76200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99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Table-Level Lock</a:t>
            </a:r>
          </a:p>
        </p:txBody>
      </p:sp>
      <p:pic>
        <p:nvPicPr>
          <p:cNvPr id="2867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65288"/>
            <a:ext cx="7543800" cy="488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8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Transaction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dirty="0">
                <a:latin typeface="Garamond" panose="02020404030301010803" pitchFamily="18" charset="0"/>
              </a:rPr>
              <a:t>Must begin with the database in a known consistent state to ensure consistency</a:t>
            </a:r>
          </a:p>
          <a:p>
            <a:pPr marL="457200" lvl="1" indent="0" eaLnBrk="1" hangingPunct="1">
              <a:buNone/>
            </a:pPr>
            <a:r>
              <a:rPr lang="en-US" altLang="en-US" b="1" dirty="0">
                <a:latin typeface="Garamond" panose="02020404030301010803" pitchFamily="18" charset="0"/>
              </a:rPr>
              <a:t>Consistent database state</a:t>
            </a:r>
            <a:r>
              <a:rPr lang="en-US" altLang="en-US" dirty="0">
                <a:latin typeface="Garamond" panose="02020404030301010803" pitchFamily="18" charset="0"/>
              </a:rPr>
              <a:t>: All data integrity constraints are satisfied</a:t>
            </a:r>
          </a:p>
          <a:p>
            <a:pPr eaLnBrk="1" hangingPunct="1"/>
            <a:endParaRPr lang="en-US" altLang="en-US" dirty="0">
              <a:latin typeface="Garamond" panose="02020404030301010803" pitchFamily="18" charset="0"/>
            </a:endParaRPr>
          </a:p>
          <a:p>
            <a:pPr marL="0" indent="0" eaLnBrk="1" hangingPunct="1">
              <a:buNone/>
            </a:pPr>
            <a:r>
              <a:rPr lang="en-US" altLang="en-US" dirty="0">
                <a:latin typeface="Garamond" panose="02020404030301010803" pitchFamily="18" charset="0"/>
              </a:rPr>
              <a:t>Formed by two or more database requests</a:t>
            </a:r>
          </a:p>
          <a:p>
            <a:pPr marL="457200" lvl="1" indent="0" eaLnBrk="1" hangingPunct="1">
              <a:buNone/>
            </a:pPr>
            <a:r>
              <a:rPr lang="en-US" altLang="en-US" b="1" dirty="0">
                <a:latin typeface="Garamond" panose="02020404030301010803" pitchFamily="18" charset="0"/>
              </a:rPr>
              <a:t>Database requests</a:t>
            </a:r>
            <a:r>
              <a:rPr lang="en-US" altLang="en-US" dirty="0">
                <a:latin typeface="Garamond" panose="02020404030301010803" pitchFamily="18" charset="0"/>
              </a:rPr>
              <a:t>: Equivalent of a single SQL statement in an application program or transaction</a:t>
            </a:r>
          </a:p>
          <a:p>
            <a:pPr eaLnBrk="1" hangingPunct="1"/>
            <a:endParaRPr lang="en-US" altLang="en-US" dirty="0">
              <a:latin typeface="Garamond" panose="02020404030301010803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038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Page-Level Lock</a:t>
            </a:r>
          </a:p>
        </p:txBody>
      </p:sp>
      <p:pic>
        <p:nvPicPr>
          <p:cNvPr id="2969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33601"/>
            <a:ext cx="8991600" cy="361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176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Row-Level Lock</a:t>
            </a:r>
          </a:p>
        </p:txBody>
      </p:sp>
      <p:pic>
        <p:nvPicPr>
          <p:cNvPr id="3072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90738"/>
            <a:ext cx="8991600" cy="362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988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F78DF-8094-F542-B260-E640B5CC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Binary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DD5A7-2334-C74C-A9D3-A4CE0A9E6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dirty="0">
                <a:latin typeface="Garamond" panose="02020404030301010803" pitchFamily="18" charset="0"/>
              </a:rPr>
              <a:t>Has two states: locked (1) and unlocked (0)</a:t>
            </a:r>
          </a:p>
          <a:p>
            <a:pPr marL="109537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109537" indent="0">
              <a:buNone/>
            </a:pPr>
            <a:r>
              <a:rPr lang="en-US" dirty="0">
                <a:latin typeface="Garamond" panose="02020404030301010803" pitchFamily="18" charset="0"/>
              </a:rPr>
              <a:t>	If object is locked by a transaction, no other transaction can use 	that object</a:t>
            </a:r>
          </a:p>
          <a:p>
            <a:pPr marL="109537" indent="0">
              <a:buNone/>
            </a:pPr>
            <a:r>
              <a:rPr lang="en-US" dirty="0"/>
              <a:t>	</a:t>
            </a:r>
          </a:p>
          <a:p>
            <a:pPr marL="109537" indent="0">
              <a:buNone/>
            </a:pPr>
            <a:r>
              <a:rPr lang="en-US" dirty="0">
                <a:latin typeface="Garamond" panose="02020404030301010803" pitchFamily="18" charset="0"/>
              </a:rPr>
              <a:t>	If an object is unlocked, any transaction can lock object for use.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7FB9A-9267-A744-A355-E9B10B25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429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CF19E-556B-F147-AC50-2CC0C90C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88CCB-A509-1C4D-BB58-3F6DF9FE4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Lock(A) means that transaction acquires a lock on object 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Unlock(A) mean that transaction releases a lock on object 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F4465F-3337-7B40-94BA-AD7EDFD89E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5000929"/>
              </p:ext>
            </p:extLst>
          </p:nvPr>
        </p:nvGraphicFramePr>
        <p:xfrm>
          <a:off x="6469294" y="681037"/>
          <a:ext cx="4884506" cy="5699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2253">
                  <a:extLst>
                    <a:ext uri="{9D8B030D-6E8A-4147-A177-3AD203B41FA5}">
                      <a16:colId xmlns:a16="http://schemas.microsoft.com/office/drawing/2014/main" val="2222354860"/>
                    </a:ext>
                  </a:extLst>
                </a:gridCol>
                <a:gridCol w="2442253">
                  <a:extLst>
                    <a:ext uri="{9D8B030D-6E8A-4147-A177-3AD203B41FA5}">
                      <a16:colId xmlns:a16="http://schemas.microsoft.com/office/drawing/2014/main" val="1889983119"/>
                    </a:ext>
                  </a:extLst>
                </a:gridCol>
              </a:tblGrid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86611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START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17567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Lock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65089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Read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048444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Write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59664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Unlock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671375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Lock(A)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848885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Read(A)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508458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739298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Unlock 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386097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75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1232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F78DF-8094-F542-B260-E640B5CC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Exclusive and Shared 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DD5A7-2334-C74C-A9D3-A4CE0A9E6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b="1" dirty="0">
                <a:latin typeface="Garamond" panose="02020404030301010803" pitchFamily="18" charset="0"/>
              </a:rPr>
              <a:t>Exclusive Lock (or write-lock)</a:t>
            </a:r>
            <a:r>
              <a:rPr lang="en-US" dirty="0">
                <a:latin typeface="Garamond" panose="02020404030301010803" pitchFamily="18" charset="0"/>
              </a:rPr>
              <a:t> refers to when access is reserved for a specific transaction. (Generally when a write is required.)</a:t>
            </a:r>
          </a:p>
          <a:p>
            <a:pPr marL="109537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109537" indent="0">
              <a:buNone/>
            </a:pPr>
            <a:r>
              <a:rPr lang="en-US" b="1" dirty="0">
                <a:latin typeface="Garamond" panose="02020404030301010803" pitchFamily="18" charset="0"/>
              </a:rPr>
              <a:t>Shared Lock (or read-lock)</a:t>
            </a:r>
            <a:r>
              <a:rPr lang="en-US" dirty="0">
                <a:latin typeface="Garamond" panose="02020404030301010803" pitchFamily="18" charset="0"/>
              </a:rPr>
              <a:t> is when multiple transactions are granted read access through a common lock. 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7FB9A-9267-A744-A355-E9B10B25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559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Problems in Using Locks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Transaction schedule might not be </a:t>
            </a:r>
            <a:r>
              <a:rPr lang="en-US" altLang="en-US" dirty="0" err="1">
                <a:latin typeface="Garamond" panose="02020404030301010803" pitchFamily="18" charset="0"/>
              </a:rPr>
              <a:t>serializable</a:t>
            </a:r>
            <a:endParaRPr lang="en-US" altLang="en-US" dirty="0">
              <a:latin typeface="Garamond" panose="02020404030301010803" pitchFamily="18" charset="0"/>
            </a:endParaRPr>
          </a:p>
          <a:p>
            <a:pPr marL="109537" indent="0">
              <a:buNone/>
            </a:pPr>
            <a:r>
              <a:rPr lang="en-US" altLang="en-US" b="1" dirty="0">
                <a:latin typeface="Garamond" panose="02020404030301010803" pitchFamily="18" charset="0"/>
              </a:rPr>
              <a:t>Deadlocks </a:t>
            </a:r>
            <a:r>
              <a:rPr lang="en-US" altLang="en-US" dirty="0">
                <a:latin typeface="Garamond" panose="02020404030301010803" pitchFamily="18" charset="0"/>
              </a:rPr>
              <a:t>may occur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A7F84-4EC8-504F-8001-786270AB8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0" y="2819401"/>
            <a:ext cx="2921000" cy="351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768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Deadlock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Occurs when two transactions wait indefinitely for each other to unlock data</a:t>
            </a:r>
          </a:p>
          <a:p>
            <a:pPr marL="411162" lvl="1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Known as </a:t>
            </a:r>
            <a:r>
              <a:rPr lang="en-US" altLang="en-US" b="1" dirty="0">
                <a:latin typeface="Garamond" panose="02020404030301010803" pitchFamily="18" charset="0"/>
              </a:rPr>
              <a:t>deadly embrace</a:t>
            </a:r>
          </a:p>
          <a:p>
            <a:pPr marL="109537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Control techniques</a:t>
            </a:r>
          </a:p>
          <a:p>
            <a:pPr marL="411162" lvl="1" indent="0">
              <a:buNone/>
            </a:pPr>
            <a:r>
              <a:rPr lang="en-US" altLang="en-US" b="1" dirty="0">
                <a:latin typeface="Garamond" panose="02020404030301010803" pitchFamily="18" charset="0"/>
              </a:rPr>
              <a:t>Deadlock prevention</a:t>
            </a:r>
            <a:r>
              <a:rPr lang="en-US" altLang="en-US" dirty="0">
                <a:latin typeface="Garamond" panose="02020404030301010803" pitchFamily="18" charset="0"/>
              </a:rPr>
              <a:t> – check on lock acquisition, reschedule</a:t>
            </a:r>
          </a:p>
          <a:p>
            <a:pPr marL="411162" lvl="1" indent="0">
              <a:buNone/>
            </a:pPr>
            <a:r>
              <a:rPr lang="en-US" altLang="en-US" b="1" dirty="0">
                <a:latin typeface="Garamond" panose="02020404030301010803" pitchFamily="18" charset="0"/>
              </a:rPr>
              <a:t>Deadlock detection</a:t>
            </a:r>
            <a:r>
              <a:rPr lang="en-US" altLang="en-US" dirty="0">
                <a:latin typeface="Garamond" panose="02020404030301010803" pitchFamily="18" charset="0"/>
              </a:rPr>
              <a:t> – periodic check and reschedule</a:t>
            </a:r>
          </a:p>
          <a:p>
            <a:pPr marL="411162" lvl="1" indent="0">
              <a:buNone/>
            </a:pPr>
            <a:r>
              <a:rPr lang="en-US" altLang="en-US" b="1" dirty="0">
                <a:latin typeface="Garamond" panose="02020404030301010803" pitchFamily="18" charset="0"/>
              </a:rPr>
              <a:t>Deadlock avoidance</a:t>
            </a:r>
            <a:r>
              <a:rPr lang="en-US" altLang="en-US" dirty="0">
                <a:latin typeface="Garamond" panose="02020404030301010803" pitchFamily="18" charset="0"/>
              </a:rPr>
              <a:t> – all locks acquired before execution</a:t>
            </a:r>
          </a:p>
          <a:p>
            <a:pPr marL="109537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Choice of deadlock control method depends on database environment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619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906D-45C5-CB45-A379-5FCE453B3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AC0E6-E45B-4147-BF52-B165525D5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T1 wants to use A and B for some purpose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T2 wants to use A and B for some purpose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grabs a part of the locks they need concurrently and then waits forever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24CB9400-B807-A848-83B4-22763ED97B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8226404"/>
              </p:ext>
            </p:extLst>
          </p:nvPr>
        </p:nvGraphicFramePr>
        <p:xfrm>
          <a:off x="6448508" y="681037"/>
          <a:ext cx="4905292" cy="5699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039">
                  <a:extLst>
                    <a:ext uri="{9D8B030D-6E8A-4147-A177-3AD203B41FA5}">
                      <a16:colId xmlns:a16="http://schemas.microsoft.com/office/drawing/2014/main" val="2222354860"/>
                    </a:ext>
                  </a:extLst>
                </a:gridCol>
                <a:gridCol w="2442253">
                  <a:extLst>
                    <a:ext uri="{9D8B030D-6E8A-4147-A177-3AD203B41FA5}">
                      <a16:colId xmlns:a16="http://schemas.microsoft.com/office/drawing/2014/main" val="1889983119"/>
                    </a:ext>
                  </a:extLst>
                </a:gridCol>
              </a:tblGrid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Transaction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86611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START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17567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Lock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Lock(B)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65089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Lock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Lock(A)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048444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59664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671375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848885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r>
                        <a:rPr lang="en-US" sz="28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508458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739298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386097"/>
                  </a:ext>
                </a:extLst>
              </a:tr>
              <a:tr h="51816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75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5142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Transaction Isolation and Locks</a:t>
            </a:r>
          </a:p>
        </p:txBody>
      </p:sp>
      <p:sp>
        <p:nvSpPr>
          <p:cNvPr id="4301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GB" altLang="en-US" b="1" dirty="0">
                <a:latin typeface="Garamond" panose="02020404030301010803" pitchFamily="18" charset="0"/>
              </a:rPr>
              <a:t>Read Uncommitted</a:t>
            </a:r>
            <a:r>
              <a:rPr lang="en-GB" altLang="en-US" dirty="0">
                <a:latin typeface="Garamond" panose="02020404030301010803" pitchFamily="18" charset="0"/>
              </a:rPr>
              <a:t> – no locks used</a:t>
            </a:r>
          </a:p>
          <a:p>
            <a:pPr marL="109537" indent="0">
              <a:buNone/>
            </a:pPr>
            <a:endParaRPr lang="en-GB" altLang="en-US" b="1" dirty="0">
              <a:latin typeface="Garamond" panose="02020404030301010803" pitchFamily="18" charset="0"/>
            </a:endParaRPr>
          </a:p>
          <a:p>
            <a:pPr marL="109537" indent="0">
              <a:buNone/>
            </a:pPr>
            <a:r>
              <a:rPr lang="en-GB" altLang="en-US" b="1" dirty="0">
                <a:latin typeface="Garamond" panose="02020404030301010803" pitchFamily="18" charset="0"/>
              </a:rPr>
              <a:t>Read Committed</a:t>
            </a:r>
            <a:r>
              <a:rPr lang="en-GB" altLang="en-US" dirty="0">
                <a:latin typeface="Garamond" panose="02020404030301010803" pitchFamily="18" charset="0"/>
              </a:rPr>
              <a:t> – exclusive locks on data</a:t>
            </a:r>
          </a:p>
          <a:p>
            <a:pPr marL="109537" indent="0">
              <a:buNone/>
            </a:pPr>
            <a:endParaRPr lang="en-GB" altLang="en-US" b="1" dirty="0">
              <a:latin typeface="Garamond" panose="02020404030301010803" pitchFamily="18" charset="0"/>
            </a:endParaRPr>
          </a:p>
          <a:p>
            <a:pPr marL="109537" indent="0">
              <a:buNone/>
            </a:pPr>
            <a:r>
              <a:rPr lang="en-GB" altLang="en-US" b="1" dirty="0">
                <a:latin typeface="Garamond" panose="02020404030301010803" pitchFamily="18" charset="0"/>
              </a:rPr>
              <a:t>Repeatable Read </a:t>
            </a:r>
            <a:r>
              <a:rPr lang="en-GB" altLang="en-US" dirty="0">
                <a:latin typeface="Garamond" panose="02020404030301010803" pitchFamily="18" charset="0"/>
              </a:rPr>
              <a:t>– shared and exclusive locks</a:t>
            </a:r>
          </a:p>
          <a:p>
            <a:pPr marL="109537" indent="0">
              <a:buNone/>
            </a:pPr>
            <a:endParaRPr lang="en-GB" altLang="en-US" b="1" dirty="0">
              <a:latin typeface="Garamond" panose="02020404030301010803" pitchFamily="18" charset="0"/>
            </a:endParaRPr>
          </a:p>
          <a:p>
            <a:pPr marL="109537" indent="0">
              <a:buNone/>
            </a:pPr>
            <a:r>
              <a:rPr lang="en-GB" altLang="en-US" b="1" dirty="0">
                <a:latin typeface="Garamond" panose="02020404030301010803" pitchFamily="18" charset="0"/>
              </a:rPr>
              <a:t>Serializable </a:t>
            </a:r>
            <a:r>
              <a:rPr lang="en-GB" altLang="en-US" dirty="0">
                <a:latin typeface="Garamond" panose="02020404030301010803" pitchFamily="18" charset="0"/>
              </a:rPr>
              <a:t>– prevents phantom reads through range locks on SELECT statements</a:t>
            </a:r>
            <a:endParaRPr lang="en-GB" altLang="en-US" b="1" dirty="0">
              <a:latin typeface="Garamond" panose="02020404030301010803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815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3EAB-AD28-B14B-8C5F-D5A3496F0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Here!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F0578-752E-B642-93E7-307912D8A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Lab will be on some of the previous concepts.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be working on connecting to database remotely as well.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Next week there is no lab session.</a:t>
            </a:r>
          </a:p>
        </p:txBody>
      </p:sp>
    </p:spTree>
    <p:extLst>
      <p:ext uri="{BB962C8B-B14F-4D97-AF65-F5344CB8AC3E}">
        <p14:creationId xmlns:p14="http://schemas.microsoft.com/office/powerpoint/2010/main" val="3923512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SALECO Transaction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What database changes occur when James Brown orders 9 “</a:t>
            </a:r>
            <a:r>
              <a:rPr lang="en-US" dirty="0" err="1">
                <a:latin typeface="Garamond" panose="02020404030301010803" pitchFamily="18" charset="0"/>
              </a:rPr>
              <a:t>Hicut</a:t>
            </a:r>
            <a:r>
              <a:rPr lang="en-US" dirty="0">
                <a:latin typeface="Garamond" panose="02020404030301010803" pitchFamily="18" charset="0"/>
              </a:rPr>
              <a:t> chain saw, 16 in.”?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794" y="2402488"/>
            <a:ext cx="6400800" cy="431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305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71FDF-1584-4E4F-AD4D-6FCDAE661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SALECO Transaction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40323-0329-D942-BB56-4510E767F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0779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Create a new purchase invoice</a:t>
            </a:r>
          </a:p>
          <a:p>
            <a:pPr marL="514350" indent="-514350">
              <a:buAutoNum type="arabicPeriod"/>
            </a:pPr>
            <a:r>
              <a:rPr lang="en-US" dirty="0"/>
              <a:t>Create a new line in the new invoice for saw</a:t>
            </a:r>
          </a:p>
          <a:p>
            <a:pPr marL="514350" indent="-514350">
              <a:buAutoNum type="arabicPeriod"/>
            </a:pPr>
            <a:r>
              <a:rPr lang="en-US" dirty="0"/>
              <a:t>Compute the new product inventory (remove 9 saws)</a:t>
            </a:r>
          </a:p>
          <a:p>
            <a:pPr marL="514350" indent="-514350">
              <a:buAutoNum type="arabicPeriod"/>
            </a:pPr>
            <a:r>
              <a:rPr lang="en-US" dirty="0"/>
              <a:t>Bill James by increasing his balance owed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81D1E35-581D-674A-BB02-D028F11B9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639" y="1583622"/>
            <a:ext cx="6400800" cy="431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039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6362B2F-190C-9C4B-8A9B-F9F15F4757CE}" vid="{2DA22A45-C3A3-9C46-ACCB-45C41E67F0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589</TotalTime>
  <Words>3287</Words>
  <Application>Microsoft Macintosh PowerPoint</Application>
  <PresentationFormat>Widescreen</PresentationFormat>
  <Paragraphs>709</Paragraphs>
  <Slides>79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Calibri</vt:lpstr>
      <vt:lpstr>Consolas</vt:lpstr>
      <vt:lpstr>Futura Medium</vt:lpstr>
      <vt:lpstr>Garamond</vt:lpstr>
      <vt:lpstr>Office Theme</vt:lpstr>
      <vt:lpstr>COMP / IT 420 Lecture 8 Transactions and Concurrency 1</vt:lpstr>
      <vt:lpstr>Class Management</vt:lpstr>
      <vt:lpstr>Schedule</vt:lpstr>
      <vt:lpstr>Lab on Wednesday</vt:lpstr>
      <vt:lpstr>Learning Objectives</vt:lpstr>
      <vt:lpstr>Transaction</vt:lpstr>
      <vt:lpstr>Transaction</vt:lpstr>
      <vt:lpstr>SALECO Transaction</vt:lpstr>
      <vt:lpstr>SALECO Transaction</vt:lpstr>
      <vt:lpstr>ACCT_TRANSACTION</vt:lpstr>
      <vt:lpstr>New Invoice is Created</vt:lpstr>
      <vt:lpstr>New Line Item is Created</vt:lpstr>
      <vt:lpstr>PROD_QOH -= LINE_UNITS</vt:lpstr>
      <vt:lpstr>CUS_BALANCE +=  LINE_PRICE * LINE_UNITS</vt:lpstr>
      <vt:lpstr>Atomicity</vt:lpstr>
      <vt:lpstr>Atomicity in SaleCo Transaction</vt:lpstr>
      <vt:lpstr>Consistency</vt:lpstr>
      <vt:lpstr>Consistency in SaleCo Transaction</vt:lpstr>
      <vt:lpstr>Isolation</vt:lpstr>
      <vt:lpstr>Isolation in SaleCo Transaction</vt:lpstr>
      <vt:lpstr>Durability</vt:lpstr>
      <vt:lpstr>Durability in SaleCo Transaction</vt:lpstr>
      <vt:lpstr>Transaction Properties (ACID)</vt:lpstr>
      <vt:lpstr>Transaction Management with SQL</vt:lpstr>
      <vt:lpstr>DB State Transition</vt:lpstr>
      <vt:lpstr>Transactions in MySQL</vt:lpstr>
      <vt:lpstr>Implicit Transactions in MySQL</vt:lpstr>
      <vt:lpstr>Implicit Transactions in MySQL</vt:lpstr>
      <vt:lpstr>The Transaction Manager</vt:lpstr>
      <vt:lpstr>COMMIT and ROLLBACK</vt:lpstr>
      <vt:lpstr>BEFORE DELETE</vt:lpstr>
      <vt:lpstr>AFTER DELETE</vt:lpstr>
      <vt:lpstr>AFTER ROLLBACK</vt:lpstr>
      <vt:lpstr>Concurrency Control</vt:lpstr>
      <vt:lpstr>Simplest “Concurrent” System</vt:lpstr>
      <vt:lpstr>Problems in Concurrency Control</vt:lpstr>
      <vt:lpstr>Dummy Transactions</vt:lpstr>
      <vt:lpstr>T1 and T2</vt:lpstr>
      <vt:lpstr>Lost Updates</vt:lpstr>
      <vt:lpstr>Read on Uncommitted Data</vt:lpstr>
      <vt:lpstr>Inconsistent Retrieval</vt:lpstr>
      <vt:lpstr>Serializability</vt:lpstr>
      <vt:lpstr>The Scheduler</vt:lpstr>
      <vt:lpstr>The Scheduler</vt:lpstr>
      <vt:lpstr>Conflict Serializability</vt:lpstr>
      <vt:lpstr>Conflict Serializability</vt:lpstr>
      <vt:lpstr>Unrepeatable Read</vt:lpstr>
      <vt:lpstr>Read on Uncommitted Data</vt:lpstr>
      <vt:lpstr>Overwriting Uncommitted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Precedence Graph</vt:lpstr>
      <vt:lpstr>PowerPoint Presentation</vt:lpstr>
      <vt:lpstr>PowerPoint Presentation</vt:lpstr>
      <vt:lpstr>PowerPoint Presentation</vt:lpstr>
      <vt:lpstr>Puppy!</vt:lpstr>
      <vt:lpstr>Concurrency Control with Locking Methods</vt:lpstr>
      <vt:lpstr>Transaction Isolation Levels</vt:lpstr>
      <vt:lpstr>Transaction Isolation Levels</vt:lpstr>
      <vt:lpstr>Lock Granularity</vt:lpstr>
      <vt:lpstr>Database-Level Locking Sequence </vt:lpstr>
      <vt:lpstr>Table-Level Lock</vt:lpstr>
      <vt:lpstr>Page-Level Lock</vt:lpstr>
      <vt:lpstr>Row-Level Lock</vt:lpstr>
      <vt:lpstr>Binary Lock</vt:lpstr>
      <vt:lpstr>Binary Lock</vt:lpstr>
      <vt:lpstr>Exclusive and Shared Locks</vt:lpstr>
      <vt:lpstr>Problems in Using Locks</vt:lpstr>
      <vt:lpstr>Deadlock</vt:lpstr>
      <vt:lpstr>Deadlock</vt:lpstr>
      <vt:lpstr>Transaction Isolation and Locks</vt:lpstr>
      <vt:lpstr>Stopping Here!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Kaltman, Eric</dc:creator>
  <cp:lastModifiedBy>Kaltman, Eric</cp:lastModifiedBy>
  <cp:revision>117</cp:revision>
  <dcterms:created xsi:type="dcterms:W3CDTF">2020-03-05T21:38:25Z</dcterms:created>
  <dcterms:modified xsi:type="dcterms:W3CDTF">2021-03-18T22:27:39Z</dcterms:modified>
</cp:coreProperties>
</file>